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7"/>
  </p:notesMasterIdLst>
  <p:sldIdLst>
    <p:sldId id="256" r:id="rId2"/>
    <p:sldId id="257" r:id="rId3"/>
    <p:sldId id="263" r:id="rId4"/>
    <p:sldId id="280" r:id="rId5"/>
    <p:sldId id="272" r:id="rId6"/>
    <p:sldId id="259" r:id="rId7"/>
    <p:sldId id="260" r:id="rId8"/>
    <p:sldId id="291" r:id="rId9"/>
    <p:sldId id="289" r:id="rId10"/>
    <p:sldId id="274" r:id="rId11"/>
    <p:sldId id="278" r:id="rId12"/>
    <p:sldId id="284" r:id="rId13"/>
    <p:sldId id="281" r:id="rId14"/>
    <p:sldId id="267" r:id="rId15"/>
    <p:sldId id="268" r:id="rId16"/>
    <p:sldId id="290" r:id="rId17"/>
    <p:sldId id="282" r:id="rId18"/>
    <p:sldId id="262" r:id="rId19"/>
    <p:sldId id="264" r:id="rId20"/>
    <p:sldId id="279" r:id="rId21"/>
    <p:sldId id="285" r:id="rId22"/>
    <p:sldId id="286" r:id="rId23"/>
    <p:sldId id="287" r:id="rId24"/>
    <p:sldId id="288" r:id="rId25"/>
    <p:sldId id="26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7A3BBD-3599-4888-842F-E5BCA08E7B4F}" v="2" dt="2024-02-22T15:24:29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EE45F-7DEA-4948-943E-DF79B88ABB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798830F-BFAA-42A7-A7D8-F47206D463D2}">
      <dgm:prSet/>
      <dgm:spPr/>
      <dgm:t>
        <a:bodyPr/>
        <a:lstStyle/>
        <a:p>
          <a:r>
            <a:rPr lang="en-US"/>
            <a:t>This is a basic guide to help with allocation of shifts and manage rota’s in which you have LTFT staff.</a:t>
          </a:r>
        </a:p>
      </dgm:t>
    </dgm:pt>
    <dgm:pt modelId="{4B0DB81F-CA37-46B0-8FFA-0FC27F7D70E0}" type="parTrans" cxnId="{9BA69408-A832-4FEB-B190-88B6F4A5E979}">
      <dgm:prSet/>
      <dgm:spPr/>
      <dgm:t>
        <a:bodyPr/>
        <a:lstStyle/>
        <a:p>
          <a:endParaRPr lang="en-US"/>
        </a:p>
      </dgm:t>
    </dgm:pt>
    <dgm:pt modelId="{B1A9855F-E1C6-43F1-8CA2-EF68028AFF43}" type="sibTrans" cxnId="{9BA69408-A832-4FEB-B190-88B6F4A5E979}">
      <dgm:prSet/>
      <dgm:spPr/>
      <dgm:t>
        <a:bodyPr/>
        <a:lstStyle/>
        <a:p>
          <a:endParaRPr lang="en-US"/>
        </a:p>
      </dgm:t>
    </dgm:pt>
    <dgm:pt modelId="{23335224-C788-4F81-A674-C63DBFDA14D4}">
      <dgm:prSet/>
      <dgm:spPr/>
      <dgm:t>
        <a:bodyPr/>
        <a:lstStyle/>
        <a:p>
          <a:r>
            <a:rPr lang="en-US"/>
            <a:t>Additional resources for LTFT information are available on the RCPCH website, and the HEE website.</a:t>
          </a:r>
        </a:p>
      </dgm:t>
    </dgm:pt>
    <dgm:pt modelId="{96FA14BB-69CF-4F9F-8478-3E828A8A7F92}" type="parTrans" cxnId="{5B0B145A-8D58-497F-8317-E2FEA430E702}">
      <dgm:prSet/>
      <dgm:spPr/>
      <dgm:t>
        <a:bodyPr/>
        <a:lstStyle/>
        <a:p>
          <a:endParaRPr lang="en-US"/>
        </a:p>
      </dgm:t>
    </dgm:pt>
    <dgm:pt modelId="{17863FD9-39DB-4644-8DAF-DA69FD8F3E47}" type="sibTrans" cxnId="{5B0B145A-8D58-497F-8317-E2FEA430E702}">
      <dgm:prSet/>
      <dgm:spPr/>
      <dgm:t>
        <a:bodyPr/>
        <a:lstStyle/>
        <a:p>
          <a:endParaRPr lang="en-US"/>
        </a:p>
      </dgm:t>
    </dgm:pt>
    <dgm:pt modelId="{9E892468-B8BE-467E-8A82-CB246837452D}">
      <dgm:prSet/>
      <dgm:spPr/>
      <dgm:t>
        <a:bodyPr/>
        <a:lstStyle/>
        <a:p>
          <a:r>
            <a:rPr lang="en-US"/>
            <a:t>For any additional queries please contact either the LTFT reps on the trainee committee or Dr Bridget Wilson, TPD for flexible working.</a:t>
          </a:r>
        </a:p>
      </dgm:t>
    </dgm:pt>
    <dgm:pt modelId="{46FCC4C3-0025-44B7-B786-AC413B7C4766}" type="parTrans" cxnId="{E17CD2E7-0B52-4FC8-8F80-91D11EADD311}">
      <dgm:prSet/>
      <dgm:spPr/>
      <dgm:t>
        <a:bodyPr/>
        <a:lstStyle/>
        <a:p>
          <a:endParaRPr lang="en-US"/>
        </a:p>
      </dgm:t>
    </dgm:pt>
    <dgm:pt modelId="{0B8165DD-D687-4AE5-8416-152F42388E5E}" type="sibTrans" cxnId="{E17CD2E7-0B52-4FC8-8F80-91D11EADD311}">
      <dgm:prSet/>
      <dgm:spPr/>
      <dgm:t>
        <a:bodyPr/>
        <a:lstStyle/>
        <a:p>
          <a:endParaRPr lang="en-US"/>
        </a:p>
      </dgm:t>
    </dgm:pt>
    <dgm:pt modelId="{A7B7E523-8EFD-4CA0-B705-A60F563486D3}" type="pres">
      <dgm:prSet presAssocID="{901EE45F-7DEA-4948-943E-DF79B88ABB5A}" presName="root" presStyleCnt="0">
        <dgm:presLayoutVars>
          <dgm:dir/>
          <dgm:resizeHandles val="exact"/>
        </dgm:presLayoutVars>
      </dgm:prSet>
      <dgm:spPr/>
    </dgm:pt>
    <dgm:pt modelId="{D65C4D8A-ACF6-47A4-80D0-FABB37DEE018}" type="pres">
      <dgm:prSet presAssocID="{6798830F-BFAA-42A7-A7D8-F47206D463D2}" presName="compNode" presStyleCnt="0"/>
      <dgm:spPr/>
    </dgm:pt>
    <dgm:pt modelId="{6A184522-FBEA-45D9-A95E-F615AE846442}" type="pres">
      <dgm:prSet presAssocID="{6798830F-BFAA-42A7-A7D8-F47206D463D2}" presName="bgRect" presStyleLbl="bgShp" presStyleIdx="0" presStyleCnt="3"/>
      <dgm:spPr/>
    </dgm:pt>
    <dgm:pt modelId="{BC6EC14F-9D2F-4580-825B-E100BB7AF9A0}" type="pres">
      <dgm:prSet presAssocID="{6798830F-BFAA-42A7-A7D8-F47206D463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BA7F41A4-31D2-4BD8-9465-88E2CCD19DB4}" type="pres">
      <dgm:prSet presAssocID="{6798830F-BFAA-42A7-A7D8-F47206D463D2}" presName="spaceRect" presStyleCnt="0"/>
      <dgm:spPr/>
    </dgm:pt>
    <dgm:pt modelId="{786C11F7-0F3E-4621-AE2D-E66F0067D991}" type="pres">
      <dgm:prSet presAssocID="{6798830F-BFAA-42A7-A7D8-F47206D463D2}" presName="parTx" presStyleLbl="revTx" presStyleIdx="0" presStyleCnt="3">
        <dgm:presLayoutVars>
          <dgm:chMax val="0"/>
          <dgm:chPref val="0"/>
        </dgm:presLayoutVars>
      </dgm:prSet>
      <dgm:spPr/>
    </dgm:pt>
    <dgm:pt modelId="{317475B8-73EB-4483-AC2E-21CADEEAF201}" type="pres">
      <dgm:prSet presAssocID="{B1A9855F-E1C6-43F1-8CA2-EF68028AFF43}" presName="sibTrans" presStyleCnt="0"/>
      <dgm:spPr/>
    </dgm:pt>
    <dgm:pt modelId="{B85AD8E6-3DB4-4F1F-B572-0C9BAAD87915}" type="pres">
      <dgm:prSet presAssocID="{23335224-C788-4F81-A674-C63DBFDA14D4}" presName="compNode" presStyleCnt="0"/>
      <dgm:spPr/>
    </dgm:pt>
    <dgm:pt modelId="{881DEE50-FFEE-4986-B4EF-11484DE4E1E5}" type="pres">
      <dgm:prSet presAssocID="{23335224-C788-4F81-A674-C63DBFDA14D4}" presName="bgRect" presStyleLbl="bgShp" presStyleIdx="1" presStyleCnt="3"/>
      <dgm:spPr/>
    </dgm:pt>
    <dgm:pt modelId="{CBD55060-C268-49C5-A556-F867E1C37D9A}" type="pres">
      <dgm:prSet presAssocID="{23335224-C788-4F81-A674-C63DBFDA14D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004F7832-70D6-4B8E-86CE-43AE9F7B6B9D}" type="pres">
      <dgm:prSet presAssocID="{23335224-C788-4F81-A674-C63DBFDA14D4}" presName="spaceRect" presStyleCnt="0"/>
      <dgm:spPr/>
    </dgm:pt>
    <dgm:pt modelId="{FBF99697-101A-4469-90A9-1C4D25477DF9}" type="pres">
      <dgm:prSet presAssocID="{23335224-C788-4F81-A674-C63DBFDA14D4}" presName="parTx" presStyleLbl="revTx" presStyleIdx="1" presStyleCnt="3">
        <dgm:presLayoutVars>
          <dgm:chMax val="0"/>
          <dgm:chPref val="0"/>
        </dgm:presLayoutVars>
      </dgm:prSet>
      <dgm:spPr/>
    </dgm:pt>
    <dgm:pt modelId="{AE69C54B-1C9A-478F-AA2F-7B34C4117C2A}" type="pres">
      <dgm:prSet presAssocID="{17863FD9-39DB-4644-8DAF-DA69FD8F3E47}" presName="sibTrans" presStyleCnt="0"/>
      <dgm:spPr/>
    </dgm:pt>
    <dgm:pt modelId="{D8076A4B-AE1C-4FBC-BBC0-BE5C7D89DE55}" type="pres">
      <dgm:prSet presAssocID="{9E892468-B8BE-467E-8A82-CB246837452D}" presName="compNode" presStyleCnt="0"/>
      <dgm:spPr/>
    </dgm:pt>
    <dgm:pt modelId="{94FF1532-8E29-433B-8E62-FE56FC3B2677}" type="pres">
      <dgm:prSet presAssocID="{9E892468-B8BE-467E-8A82-CB246837452D}" presName="bgRect" presStyleLbl="bgShp" presStyleIdx="2" presStyleCnt="3"/>
      <dgm:spPr/>
    </dgm:pt>
    <dgm:pt modelId="{32881F35-F735-4407-95A9-4B5639F121C7}" type="pres">
      <dgm:prSet presAssocID="{9E892468-B8BE-467E-8A82-CB246837452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7243C0CF-CE98-4BDB-A4D2-9911B476B1C0}" type="pres">
      <dgm:prSet presAssocID="{9E892468-B8BE-467E-8A82-CB246837452D}" presName="spaceRect" presStyleCnt="0"/>
      <dgm:spPr/>
    </dgm:pt>
    <dgm:pt modelId="{E5794D03-6D7F-4A6D-BB4C-087ABBF9C595}" type="pres">
      <dgm:prSet presAssocID="{9E892468-B8BE-467E-8A82-CB246837452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BA69408-A832-4FEB-B190-88B6F4A5E979}" srcId="{901EE45F-7DEA-4948-943E-DF79B88ABB5A}" destId="{6798830F-BFAA-42A7-A7D8-F47206D463D2}" srcOrd="0" destOrd="0" parTransId="{4B0DB81F-CA37-46B0-8FFA-0FC27F7D70E0}" sibTransId="{B1A9855F-E1C6-43F1-8CA2-EF68028AFF43}"/>
    <dgm:cxn modelId="{1198BB3E-9FD4-40CE-8213-9781C104F6D7}" type="presOf" srcId="{901EE45F-7DEA-4948-943E-DF79B88ABB5A}" destId="{A7B7E523-8EFD-4CA0-B705-A60F563486D3}" srcOrd="0" destOrd="0" presId="urn:microsoft.com/office/officeart/2018/2/layout/IconVerticalSolidList"/>
    <dgm:cxn modelId="{73253367-A5B0-4E30-AA76-3DCE3E9A1A1C}" type="presOf" srcId="{9E892468-B8BE-467E-8A82-CB246837452D}" destId="{E5794D03-6D7F-4A6D-BB4C-087ABBF9C595}" srcOrd="0" destOrd="0" presId="urn:microsoft.com/office/officeart/2018/2/layout/IconVerticalSolidList"/>
    <dgm:cxn modelId="{5B0B145A-8D58-497F-8317-E2FEA430E702}" srcId="{901EE45F-7DEA-4948-943E-DF79B88ABB5A}" destId="{23335224-C788-4F81-A674-C63DBFDA14D4}" srcOrd="1" destOrd="0" parTransId="{96FA14BB-69CF-4F9F-8478-3E828A8A7F92}" sibTransId="{17863FD9-39DB-4644-8DAF-DA69FD8F3E47}"/>
    <dgm:cxn modelId="{4878A79D-3128-4C46-80E9-FD2105BF8BA4}" type="presOf" srcId="{6798830F-BFAA-42A7-A7D8-F47206D463D2}" destId="{786C11F7-0F3E-4621-AE2D-E66F0067D991}" srcOrd="0" destOrd="0" presId="urn:microsoft.com/office/officeart/2018/2/layout/IconVerticalSolidList"/>
    <dgm:cxn modelId="{E17CD2E7-0B52-4FC8-8F80-91D11EADD311}" srcId="{901EE45F-7DEA-4948-943E-DF79B88ABB5A}" destId="{9E892468-B8BE-467E-8A82-CB246837452D}" srcOrd="2" destOrd="0" parTransId="{46FCC4C3-0025-44B7-B786-AC413B7C4766}" sibTransId="{0B8165DD-D687-4AE5-8416-152F42388E5E}"/>
    <dgm:cxn modelId="{068D4FED-0180-47D0-ADA3-9220BA779E93}" type="presOf" srcId="{23335224-C788-4F81-A674-C63DBFDA14D4}" destId="{FBF99697-101A-4469-90A9-1C4D25477DF9}" srcOrd="0" destOrd="0" presId="urn:microsoft.com/office/officeart/2018/2/layout/IconVerticalSolidList"/>
    <dgm:cxn modelId="{3108F473-2AFE-4755-AA8F-7303772451EE}" type="presParOf" srcId="{A7B7E523-8EFD-4CA0-B705-A60F563486D3}" destId="{D65C4D8A-ACF6-47A4-80D0-FABB37DEE018}" srcOrd="0" destOrd="0" presId="urn:microsoft.com/office/officeart/2018/2/layout/IconVerticalSolidList"/>
    <dgm:cxn modelId="{2226CB06-4A65-418A-AD0B-88C7E0AF23F3}" type="presParOf" srcId="{D65C4D8A-ACF6-47A4-80D0-FABB37DEE018}" destId="{6A184522-FBEA-45D9-A95E-F615AE846442}" srcOrd="0" destOrd="0" presId="urn:microsoft.com/office/officeart/2018/2/layout/IconVerticalSolidList"/>
    <dgm:cxn modelId="{673A2E00-8696-4A65-94C1-8A0BA7F24DCE}" type="presParOf" srcId="{D65C4D8A-ACF6-47A4-80D0-FABB37DEE018}" destId="{BC6EC14F-9D2F-4580-825B-E100BB7AF9A0}" srcOrd="1" destOrd="0" presId="urn:microsoft.com/office/officeart/2018/2/layout/IconVerticalSolidList"/>
    <dgm:cxn modelId="{F7E13169-0203-449B-AD55-18DCB3C16F31}" type="presParOf" srcId="{D65C4D8A-ACF6-47A4-80D0-FABB37DEE018}" destId="{BA7F41A4-31D2-4BD8-9465-88E2CCD19DB4}" srcOrd="2" destOrd="0" presId="urn:microsoft.com/office/officeart/2018/2/layout/IconVerticalSolidList"/>
    <dgm:cxn modelId="{C89D4CE8-A142-45DB-A4D0-1F6E8B70AA4D}" type="presParOf" srcId="{D65C4D8A-ACF6-47A4-80D0-FABB37DEE018}" destId="{786C11F7-0F3E-4621-AE2D-E66F0067D991}" srcOrd="3" destOrd="0" presId="urn:microsoft.com/office/officeart/2018/2/layout/IconVerticalSolidList"/>
    <dgm:cxn modelId="{16F402C2-F524-43CA-B366-F9A009FE383F}" type="presParOf" srcId="{A7B7E523-8EFD-4CA0-B705-A60F563486D3}" destId="{317475B8-73EB-4483-AC2E-21CADEEAF201}" srcOrd="1" destOrd="0" presId="urn:microsoft.com/office/officeart/2018/2/layout/IconVerticalSolidList"/>
    <dgm:cxn modelId="{9B32EBA9-CAF8-4B33-9E74-7124012BBF6A}" type="presParOf" srcId="{A7B7E523-8EFD-4CA0-B705-A60F563486D3}" destId="{B85AD8E6-3DB4-4F1F-B572-0C9BAAD87915}" srcOrd="2" destOrd="0" presId="urn:microsoft.com/office/officeart/2018/2/layout/IconVerticalSolidList"/>
    <dgm:cxn modelId="{0A37054B-D64F-4729-ADC1-D83BEE6C83C9}" type="presParOf" srcId="{B85AD8E6-3DB4-4F1F-B572-0C9BAAD87915}" destId="{881DEE50-FFEE-4986-B4EF-11484DE4E1E5}" srcOrd="0" destOrd="0" presId="urn:microsoft.com/office/officeart/2018/2/layout/IconVerticalSolidList"/>
    <dgm:cxn modelId="{0CA3D76C-45C0-49BC-AE9E-048C669E209F}" type="presParOf" srcId="{B85AD8E6-3DB4-4F1F-B572-0C9BAAD87915}" destId="{CBD55060-C268-49C5-A556-F867E1C37D9A}" srcOrd="1" destOrd="0" presId="urn:microsoft.com/office/officeart/2018/2/layout/IconVerticalSolidList"/>
    <dgm:cxn modelId="{D1DBDFDA-D8BF-4FBA-81D8-C20C45A09C0D}" type="presParOf" srcId="{B85AD8E6-3DB4-4F1F-B572-0C9BAAD87915}" destId="{004F7832-70D6-4B8E-86CE-43AE9F7B6B9D}" srcOrd="2" destOrd="0" presId="urn:microsoft.com/office/officeart/2018/2/layout/IconVerticalSolidList"/>
    <dgm:cxn modelId="{606EFFB2-1657-4F7E-A769-5B046B589C73}" type="presParOf" srcId="{B85AD8E6-3DB4-4F1F-B572-0C9BAAD87915}" destId="{FBF99697-101A-4469-90A9-1C4D25477DF9}" srcOrd="3" destOrd="0" presId="urn:microsoft.com/office/officeart/2018/2/layout/IconVerticalSolidList"/>
    <dgm:cxn modelId="{B0D55DEA-EED7-4FAC-9E43-8F457BD7BA36}" type="presParOf" srcId="{A7B7E523-8EFD-4CA0-B705-A60F563486D3}" destId="{AE69C54B-1C9A-478F-AA2F-7B34C4117C2A}" srcOrd="3" destOrd="0" presId="urn:microsoft.com/office/officeart/2018/2/layout/IconVerticalSolidList"/>
    <dgm:cxn modelId="{C04FA01B-D702-4344-BA32-15BE3EA84E60}" type="presParOf" srcId="{A7B7E523-8EFD-4CA0-B705-A60F563486D3}" destId="{D8076A4B-AE1C-4FBC-BBC0-BE5C7D89DE55}" srcOrd="4" destOrd="0" presId="urn:microsoft.com/office/officeart/2018/2/layout/IconVerticalSolidList"/>
    <dgm:cxn modelId="{3DAE7BC5-EA70-4E49-BA07-B7F7A5EC9C14}" type="presParOf" srcId="{D8076A4B-AE1C-4FBC-BBC0-BE5C7D89DE55}" destId="{94FF1532-8E29-433B-8E62-FE56FC3B2677}" srcOrd="0" destOrd="0" presId="urn:microsoft.com/office/officeart/2018/2/layout/IconVerticalSolidList"/>
    <dgm:cxn modelId="{55904B82-D7B6-4500-ABEA-E16D5C2FBD81}" type="presParOf" srcId="{D8076A4B-AE1C-4FBC-BBC0-BE5C7D89DE55}" destId="{32881F35-F735-4407-95A9-4B5639F121C7}" srcOrd="1" destOrd="0" presId="urn:microsoft.com/office/officeart/2018/2/layout/IconVerticalSolidList"/>
    <dgm:cxn modelId="{B5ECA5EB-00B3-4599-8B41-56B3B1986828}" type="presParOf" srcId="{D8076A4B-AE1C-4FBC-BBC0-BE5C7D89DE55}" destId="{7243C0CF-CE98-4BDB-A4D2-9911B476B1C0}" srcOrd="2" destOrd="0" presId="urn:microsoft.com/office/officeart/2018/2/layout/IconVerticalSolidList"/>
    <dgm:cxn modelId="{C3FAFC6E-6306-494D-905B-FCD3A17C0CD7}" type="presParOf" srcId="{D8076A4B-AE1C-4FBC-BBC0-BE5C7D89DE55}" destId="{E5794D03-6D7F-4A6D-BB4C-087ABBF9C59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E6343E-DF5B-482A-9FE9-4EB0384C227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302F73F-1A8B-4F0E-ABF5-F2E4BFD4F3EE}">
      <dgm:prSet/>
      <dgm:spPr/>
      <dgm:t>
        <a:bodyPr/>
        <a:lstStyle/>
        <a:p>
          <a:r>
            <a:rPr lang="en-US"/>
            <a:t>FTE: Full time equivalent</a:t>
          </a:r>
        </a:p>
      </dgm:t>
    </dgm:pt>
    <dgm:pt modelId="{EB2F89CF-3D63-47C1-A4D1-508A84253955}" type="parTrans" cxnId="{96366A3C-4491-4895-9101-5F7EA22BD767}">
      <dgm:prSet/>
      <dgm:spPr/>
      <dgm:t>
        <a:bodyPr/>
        <a:lstStyle/>
        <a:p>
          <a:endParaRPr lang="en-US"/>
        </a:p>
      </dgm:t>
    </dgm:pt>
    <dgm:pt modelId="{E4F82E82-303B-48F8-BA04-2E3076DED352}" type="sibTrans" cxnId="{96366A3C-4491-4895-9101-5F7EA22BD767}">
      <dgm:prSet/>
      <dgm:spPr/>
      <dgm:t>
        <a:bodyPr/>
        <a:lstStyle/>
        <a:p>
          <a:endParaRPr lang="en-US"/>
        </a:p>
      </dgm:t>
    </dgm:pt>
    <dgm:pt modelId="{043E0BE5-C2DF-4732-9030-27C4EAFAF96E}">
      <dgm:prSet/>
      <dgm:spPr/>
      <dgm:t>
        <a:bodyPr/>
        <a:lstStyle/>
        <a:p>
          <a:r>
            <a:rPr lang="en-US"/>
            <a:t>NWD: Non working day (an unpaid day in which trainee is not at work)</a:t>
          </a:r>
        </a:p>
      </dgm:t>
    </dgm:pt>
    <dgm:pt modelId="{6742E7C7-9DA8-4368-8ACE-C7B82EEB038D}" type="parTrans" cxnId="{6F84B1BE-B00F-4772-921C-955391048826}">
      <dgm:prSet/>
      <dgm:spPr/>
      <dgm:t>
        <a:bodyPr/>
        <a:lstStyle/>
        <a:p>
          <a:endParaRPr lang="en-US"/>
        </a:p>
      </dgm:t>
    </dgm:pt>
    <dgm:pt modelId="{8FE6BF36-E8F5-4D79-AB82-21445CBBC22A}" type="sibTrans" cxnId="{6F84B1BE-B00F-4772-921C-955391048826}">
      <dgm:prSet/>
      <dgm:spPr/>
      <dgm:t>
        <a:bodyPr/>
        <a:lstStyle/>
        <a:p>
          <a:endParaRPr lang="en-US"/>
        </a:p>
      </dgm:t>
    </dgm:pt>
    <dgm:pt modelId="{B6FEBD6D-D72C-4211-BDC0-428DEAC22BFB}">
      <dgm:prSet/>
      <dgm:spPr/>
      <dgm:t>
        <a:bodyPr/>
        <a:lstStyle/>
        <a:p>
          <a:r>
            <a:rPr lang="en-US"/>
            <a:t>LTFT: Less than full time</a:t>
          </a:r>
        </a:p>
      </dgm:t>
    </dgm:pt>
    <dgm:pt modelId="{7431B6DD-09B1-46A1-82E7-08C6C739CE0C}" type="parTrans" cxnId="{CAF7A6D6-86BD-47DC-88AA-6390014F714C}">
      <dgm:prSet/>
      <dgm:spPr/>
      <dgm:t>
        <a:bodyPr/>
        <a:lstStyle/>
        <a:p>
          <a:endParaRPr lang="en-US"/>
        </a:p>
      </dgm:t>
    </dgm:pt>
    <dgm:pt modelId="{B656BA54-AE72-42E3-BB36-B7E4321F6853}" type="sibTrans" cxnId="{CAF7A6D6-86BD-47DC-88AA-6390014F714C}">
      <dgm:prSet/>
      <dgm:spPr/>
      <dgm:t>
        <a:bodyPr/>
        <a:lstStyle/>
        <a:p>
          <a:endParaRPr lang="en-US"/>
        </a:p>
      </dgm:t>
    </dgm:pt>
    <dgm:pt modelId="{BE5A71C7-498A-4BAF-A39D-63B9E535339E}" type="pres">
      <dgm:prSet presAssocID="{53E6343E-DF5B-482A-9FE9-4EB0384C2276}" presName="outerComposite" presStyleCnt="0">
        <dgm:presLayoutVars>
          <dgm:chMax val="5"/>
          <dgm:dir/>
          <dgm:resizeHandles val="exact"/>
        </dgm:presLayoutVars>
      </dgm:prSet>
      <dgm:spPr/>
    </dgm:pt>
    <dgm:pt modelId="{CB7CAD60-65E0-4180-A874-388C4DFFB15A}" type="pres">
      <dgm:prSet presAssocID="{53E6343E-DF5B-482A-9FE9-4EB0384C2276}" presName="dummyMaxCanvas" presStyleCnt="0">
        <dgm:presLayoutVars/>
      </dgm:prSet>
      <dgm:spPr/>
    </dgm:pt>
    <dgm:pt modelId="{F2FDB95C-7BE9-43A4-8571-45EDB1569A42}" type="pres">
      <dgm:prSet presAssocID="{53E6343E-DF5B-482A-9FE9-4EB0384C2276}" presName="ThreeNodes_1" presStyleLbl="node1" presStyleIdx="0" presStyleCnt="3">
        <dgm:presLayoutVars>
          <dgm:bulletEnabled val="1"/>
        </dgm:presLayoutVars>
      </dgm:prSet>
      <dgm:spPr/>
    </dgm:pt>
    <dgm:pt modelId="{175F11BF-5C0F-4CF5-822D-14202C4DF6A2}" type="pres">
      <dgm:prSet presAssocID="{53E6343E-DF5B-482A-9FE9-4EB0384C2276}" presName="ThreeNodes_2" presStyleLbl="node1" presStyleIdx="1" presStyleCnt="3">
        <dgm:presLayoutVars>
          <dgm:bulletEnabled val="1"/>
        </dgm:presLayoutVars>
      </dgm:prSet>
      <dgm:spPr/>
    </dgm:pt>
    <dgm:pt modelId="{D072533D-3612-461E-B1B9-DA12E834D184}" type="pres">
      <dgm:prSet presAssocID="{53E6343E-DF5B-482A-9FE9-4EB0384C2276}" presName="ThreeNodes_3" presStyleLbl="node1" presStyleIdx="2" presStyleCnt="3">
        <dgm:presLayoutVars>
          <dgm:bulletEnabled val="1"/>
        </dgm:presLayoutVars>
      </dgm:prSet>
      <dgm:spPr/>
    </dgm:pt>
    <dgm:pt modelId="{920A9198-404B-40D7-92AA-2AFF19254BEA}" type="pres">
      <dgm:prSet presAssocID="{53E6343E-DF5B-482A-9FE9-4EB0384C2276}" presName="ThreeConn_1-2" presStyleLbl="fgAccFollowNode1" presStyleIdx="0" presStyleCnt="2">
        <dgm:presLayoutVars>
          <dgm:bulletEnabled val="1"/>
        </dgm:presLayoutVars>
      </dgm:prSet>
      <dgm:spPr/>
    </dgm:pt>
    <dgm:pt modelId="{80011155-9F5D-493E-8D7C-E223F94CFD8C}" type="pres">
      <dgm:prSet presAssocID="{53E6343E-DF5B-482A-9FE9-4EB0384C2276}" presName="ThreeConn_2-3" presStyleLbl="fgAccFollowNode1" presStyleIdx="1" presStyleCnt="2">
        <dgm:presLayoutVars>
          <dgm:bulletEnabled val="1"/>
        </dgm:presLayoutVars>
      </dgm:prSet>
      <dgm:spPr/>
    </dgm:pt>
    <dgm:pt modelId="{A3E730F0-4458-46A5-9220-43FFBC5D0F13}" type="pres">
      <dgm:prSet presAssocID="{53E6343E-DF5B-482A-9FE9-4EB0384C2276}" presName="ThreeNodes_1_text" presStyleLbl="node1" presStyleIdx="2" presStyleCnt="3">
        <dgm:presLayoutVars>
          <dgm:bulletEnabled val="1"/>
        </dgm:presLayoutVars>
      </dgm:prSet>
      <dgm:spPr/>
    </dgm:pt>
    <dgm:pt modelId="{AD4712CC-09CD-41D4-8DD0-9145C4E7A494}" type="pres">
      <dgm:prSet presAssocID="{53E6343E-DF5B-482A-9FE9-4EB0384C2276}" presName="ThreeNodes_2_text" presStyleLbl="node1" presStyleIdx="2" presStyleCnt="3">
        <dgm:presLayoutVars>
          <dgm:bulletEnabled val="1"/>
        </dgm:presLayoutVars>
      </dgm:prSet>
      <dgm:spPr/>
    </dgm:pt>
    <dgm:pt modelId="{A0AC715C-EB54-4C1B-9D4D-013679CAE2AD}" type="pres">
      <dgm:prSet presAssocID="{53E6343E-DF5B-482A-9FE9-4EB0384C227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9D1390F-7BC0-4F9A-B298-BEFD278FD08A}" type="presOf" srcId="{2302F73F-1A8B-4F0E-ABF5-F2E4BFD4F3EE}" destId="{A3E730F0-4458-46A5-9220-43FFBC5D0F13}" srcOrd="1" destOrd="0" presId="urn:microsoft.com/office/officeart/2005/8/layout/vProcess5"/>
    <dgm:cxn modelId="{AC447B2A-550B-4F0C-82EA-32549FFC90C9}" type="presOf" srcId="{2302F73F-1A8B-4F0E-ABF5-F2E4BFD4F3EE}" destId="{F2FDB95C-7BE9-43A4-8571-45EDB1569A42}" srcOrd="0" destOrd="0" presId="urn:microsoft.com/office/officeart/2005/8/layout/vProcess5"/>
    <dgm:cxn modelId="{87A11734-1B99-4C37-AE93-00DC3B96AFD3}" type="presOf" srcId="{E4F82E82-303B-48F8-BA04-2E3076DED352}" destId="{920A9198-404B-40D7-92AA-2AFF19254BEA}" srcOrd="0" destOrd="0" presId="urn:microsoft.com/office/officeart/2005/8/layout/vProcess5"/>
    <dgm:cxn modelId="{96366A3C-4491-4895-9101-5F7EA22BD767}" srcId="{53E6343E-DF5B-482A-9FE9-4EB0384C2276}" destId="{2302F73F-1A8B-4F0E-ABF5-F2E4BFD4F3EE}" srcOrd="0" destOrd="0" parTransId="{EB2F89CF-3D63-47C1-A4D1-508A84253955}" sibTransId="{E4F82E82-303B-48F8-BA04-2E3076DED352}"/>
    <dgm:cxn modelId="{30C2855E-A04C-4A20-8A9E-F9F58C7F0832}" type="presOf" srcId="{8FE6BF36-E8F5-4D79-AB82-21445CBBC22A}" destId="{80011155-9F5D-493E-8D7C-E223F94CFD8C}" srcOrd="0" destOrd="0" presId="urn:microsoft.com/office/officeart/2005/8/layout/vProcess5"/>
    <dgm:cxn modelId="{E4F73D77-5C3F-44B1-8835-C1D3D6CD14CB}" type="presOf" srcId="{B6FEBD6D-D72C-4211-BDC0-428DEAC22BFB}" destId="{A0AC715C-EB54-4C1B-9D4D-013679CAE2AD}" srcOrd="1" destOrd="0" presId="urn:microsoft.com/office/officeart/2005/8/layout/vProcess5"/>
    <dgm:cxn modelId="{50A79379-B484-4645-ACE7-ED8EBEDB8A13}" type="presOf" srcId="{043E0BE5-C2DF-4732-9030-27C4EAFAF96E}" destId="{AD4712CC-09CD-41D4-8DD0-9145C4E7A494}" srcOrd="1" destOrd="0" presId="urn:microsoft.com/office/officeart/2005/8/layout/vProcess5"/>
    <dgm:cxn modelId="{9534D487-27C7-4124-A67F-E9CE5A1AD72D}" type="presOf" srcId="{B6FEBD6D-D72C-4211-BDC0-428DEAC22BFB}" destId="{D072533D-3612-461E-B1B9-DA12E834D184}" srcOrd="0" destOrd="0" presId="urn:microsoft.com/office/officeart/2005/8/layout/vProcess5"/>
    <dgm:cxn modelId="{6F84B1BE-B00F-4772-921C-955391048826}" srcId="{53E6343E-DF5B-482A-9FE9-4EB0384C2276}" destId="{043E0BE5-C2DF-4732-9030-27C4EAFAF96E}" srcOrd="1" destOrd="0" parTransId="{6742E7C7-9DA8-4368-8ACE-C7B82EEB038D}" sibTransId="{8FE6BF36-E8F5-4D79-AB82-21445CBBC22A}"/>
    <dgm:cxn modelId="{2A9682D2-7805-41C6-BC80-0A0369EA9317}" type="presOf" srcId="{53E6343E-DF5B-482A-9FE9-4EB0384C2276}" destId="{BE5A71C7-498A-4BAF-A39D-63B9E535339E}" srcOrd="0" destOrd="0" presId="urn:microsoft.com/office/officeart/2005/8/layout/vProcess5"/>
    <dgm:cxn modelId="{CAF7A6D6-86BD-47DC-88AA-6390014F714C}" srcId="{53E6343E-DF5B-482A-9FE9-4EB0384C2276}" destId="{B6FEBD6D-D72C-4211-BDC0-428DEAC22BFB}" srcOrd="2" destOrd="0" parTransId="{7431B6DD-09B1-46A1-82E7-08C6C739CE0C}" sibTransId="{B656BA54-AE72-42E3-BB36-B7E4321F6853}"/>
    <dgm:cxn modelId="{07FEECEF-6DDD-4C88-A5BC-CCA507EC5004}" type="presOf" srcId="{043E0BE5-C2DF-4732-9030-27C4EAFAF96E}" destId="{175F11BF-5C0F-4CF5-822D-14202C4DF6A2}" srcOrd="0" destOrd="0" presId="urn:microsoft.com/office/officeart/2005/8/layout/vProcess5"/>
    <dgm:cxn modelId="{DFA28DD6-F0B0-4993-BC0D-2140BE7188E4}" type="presParOf" srcId="{BE5A71C7-498A-4BAF-A39D-63B9E535339E}" destId="{CB7CAD60-65E0-4180-A874-388C4DFFB15A}" srcOrd="0" destOrd="0" presId="urn:microsoft.com/office/officeart/2005/8/layout/vProcess5"/>
    <dgm:cxn modelId="{F9065A97-A234-41E3-852F-6C0FED92CC4F}" type="presParOf" srcId="{BE5A71C7-498A-4BAF-A39D-63B9E535339E}" destId="{F2FDB95C-7BE9-43A4-8571-45EDB1569A42}" srcOrd="1" destOrd="0" presId="urn:microsoft.com/office/officeart/2005/8/layout/vProcess5"/>
    <dgm:cxn modelId="{4728B3FE-541C-40AD-B58D-E14263B839C2}" type="presParOf" srcId="{BE5A71C7-498A-4BAF-A39D-63B9E535339E}" destId="{175F11BF-5C0F-4CF5-822D-14202C4DF6A2}" srcOrd="2" destOrd="0" presId="urn:microsoft.com/office/officeart/2005/8/layout/vProcess5"/>
    <dgm:cxn modelId="{AECDBF25-9FB3-4501-A640-BEBA372C9BA4}" type="presParOf" srcId="{BE5A71C7-498A-4BAF-A39D-63B9E535339E}" destId="{D072533D-3612-461E-B1B9-DA12E834D184}" srcOrd="3" destOrd="0" presId="urn:microsoft.com/office/officeart/2005/8/layout/vProcess5"/>
    <dgm:cxn modelId="{F41A039A-B9E7-4747-8637-657045898A10}" type="presParOf" srcId="{BE5A71C7-498A-4BAF-A39D-63B9E535339E}" destId="{920A9198-404B-40D7-92AA-2AFF19254BEA}" srcOrd="4" destOrd="0" presId="urn:microsoft.com/office/officeart/2005/8/layout/vProcess5"/>
    <dgm:cxn modelId="{9B222E14-0C54-45F1-8584-A4FA07DDDEFC}" type="presParOf" srcId="{BE5A71C7-498A-4BAF-A39D-63B9E535339E}" destId="{80011155-9F5D-493E-8D7C-E223F94CFD8C}" srcOrd="5" destOrd="0" presId="urn:microsoft.com/office/officeart/2005/8/layout/vProcess5"/>
    <dgm:cxn modelId="{D1670B8C-7AB0-4CC4-91BA-1CA1FABE0F89}" type="presParOf" srcId="{BE5A71C7-498A-4BAF-A39D-63B9E535339E}" destId="{A3E730F0-4458-46A5-9220-43FFBC5D0F13}" srcOrd="6" destOrd="0" presId="urn:microsoft.com/office/officeart/2005/8/layout/vProcess5"/>
    <dgm:cxn modelId="{E8B37D89-8475-4360-9268-877906BD1E7F}" type="presParOf" srcId="{BE5A71C7-498A-4BAF-A39D-63B9E535339E}" destId="{AD4712CC-09CD-41D4-8DD0-9145C4E7A494}" srcOrd="7" destOrd="0" presId="urn:microsoft.com/office/officeart/2005/8/layout/vProcess5"/>
    <dgm:cxn modelId="{4CEBA453-28F9-40FB-A33F-9F1FFC113489}" type="presParOf" srcId="{BE5A71C7-498A-4BAF-A39D-63B9E535339E}" destId="{A0AC715C-EB54-4C1B-9D4D-013679CAE2A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DB6BA2-81BC-4AAC-9B8E-FA72E79ACEF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44BC6D-737C-4A54-96E4-DDD5B3C0ECF5}">
      <dgm:prSet/>
      <dgm:spPr/>
      <dgm:t>
        <a:bodyPr/>
        <a:lstStyle/>
        <a:p>
          <a:r>
            <a:rPr lang="en-US"/>
            <a:t>Trainees work at a range of LTFT percentages for a range of reasons, from caring responsibilities to wellbeing.</a:t>
          </a:r>
        </a:p>
      </dgm:t>
    </dgm:pt>
    <dgm:pt modelId="{C6B08889-E9C7-4A82-B8B8-D0E689EF6446}" type="parTrans" cxnId="{04C8D1DD-978B-4D1E-875B-D734ABF6693A}">
      <dgm:prSet/>
      <dgm:spPr/>
      <dgm:t>
        <a:bodyPr/>
        <a:lstStyle/>
        <a:p>
          <a:endParaRPr lang="en-US"/>
        </a:p>
      </dgm:t>
    </dgm:pt>
    <dgm:pt modelId="{A9292AB6-CABB-40BB-AEB7-330381CC3DA0}" type="sibTrans" cxnId="{04C8D1DD-978B-4D1E-875B-D734ABF6693A}">
      <dgm:prSet/>
      <dgm:spPr/>
      <dgm:t>
        <a:bodyPr/>
        <a:lstStyle/>
        <a:p>
          <a:endParaRPr lang="en-US"/>
        </a:p>
      </dgm:t>
    </dgm:pt>
    <dgm:pt modelId="{EF43FD4B-E895-430C-8D43-A13508BAFD5F}">
      <dgm:prSet/>
      <dgm:spPr/>
      <dgm:t>
        <a:bodyPr/>
        <a:lstStyle/>
        <a:p>
          <a:r>
            <a:rPr lang="en-US"/>
            <a:t>Trainees typically work at either 60% or 80% FTE but in exceptional circumstances may work another percentage.</a:t>
          </a:r>
        </a:p>
      </dgm:t>
    </dgm:pt>
    <dgm:pt modelId="{85C7947E-0F5E-412A-872A-08A9D4D86D3F}" type="parTrans" cxnId="{97518391-776A-46F1-BE81-D347C48B8560}">
      <dgm:prSet/>
      <dgm:spPr/>
      <dgm:t>
        <a:bodyPr/>
        <a:lstStyle/>
        <a:p>
          <a:endParaRPr lang="en-US"/>
        </a:p>
      </dgm:t>
    </dgm:pt>
    <dgm:pt modelId="{EDDC8D7F-974E-4599-9A17-33FB4A07D6BF}" type="sibTrans" cxnId="{97518391-776A-46F1-BE81-D347C48B8560}">
      <dgm:prSet/>
      <dgm:spPr/>
      <dgm:t>
        <a:bodyPr/>
        <a:lstStyle/>
        <a:p>
          <a:endParaRPr lang="en-US"/>
        </a:p>
      </dgm:t>
    </dgm:pt>
    <dgm:pt modelId="{7F2A75D1-A701-4386-A90E-8D336DBD8F11}" type="pres">
      <dgm:prSet presAssocID="{FDDB6BA2-81BC-4AAC-9B8E-FA72E79ACEFE}" presName="linear" presStyleCnt="0">
        <dgm:presLayoutVars>
          <dgm:animLvl val="lvl"/>
          <dgm:resizeHandles val="exact"/>
        </dgm:presLayoutVars>
      </dgm:prSet>
      <dgm:spPr/>
    </dgm:pt>
    <dgm:pt modelId="{8F4010F0-9BC6-4B18-919D-00C0BA5F45BE}" type="pres">
      <dgm:prSet presAssocID="{D644BC6D-737C-4A54-96E4-DDD5B3C0ECF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7F33085-413D-4AEA-835B-AC59929A4E4E}" type="pres">
      <dgm:prSet presAssocID="{A9292AB6-CABB-40BB-AEB7-330381CC3DA0}" presName="spacer" presStyleCnt="0"/>
      <dgm:spPr/>
    </dgm:pt>
    <dgm:pt modelId="{82761E3C-07BD-4D9B-AC86-D32B172EE513}" type="pres">
      <dgm:prSet presAssocID="{EF43FD4B-E895-430C-8D43-A13508BAFD5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6934F4A-9CD0-452D-A993-A0F9ABAEA782}" type="presOf" srcId="{EF43FD4B-E895-430C-8D43-A13508BAFD5F}" destId="{82761E3C-07BD-4D9B-AC86-D32B172EE513}" srcOrd="0" destOrd="0" presId="urn:microsoft.com/office/officeart/2005/8/layout/vList2"/>
    <dgm:cxn modelId="{C0071E89-E6D1-4A4E-8909-2AD090E28E64}" type="presOf" srcId="{FDDB6BA2-81BC-4AAC-9B8E-FA72E79ACEFE}" destId="{7F2A75D1-A701-4386-A90E-8D336DBD8F11}" srcOrd="0" destOrd="0" presId="urn:microsoft.com/office/officeart/2005/8/layout/vList2"/>
    <dgm:cxn modelId="{97518391-776A-46F1-BE81-D347C48B8560}" srcId="{FDDB6BA2-81BC-4AAC-9B8E-FA72E79ACEFE}" destId="{EF43FD4B-E895-430C-8D43-A13508BAFD5F}" srcOrd="1" destOrd="0" parTransId="{85C7947E-0F5E-412A-872A-08A9D4D86D3F}" sibTransId="{EDDC8D7F-974E-4599-9A17-33FB4A07D6BF}"/>
    <dgm:cxn modelId="{04C8D1DD-978B-4D1E-875B-D734ABF6693A}" srcId="{FDDB6BA2-81BC-4AAC-9B8E-FA72E79ACEFE}" destId="{D644BC6D-737C-4A54-96E4-DDD5B3C0ECF5}" srcOrd="0" destOrd="0" parTransId="{C6B08889-E9C7-4A82-B8B8-D0E689EF6446}" sibTransId="{A9292AB6-CABB-40BB-AEB7-330381CC3DA0}"/>
    <dgm:cxn modelId="{626D49E3-A7FD-4D11-8616-C04651706929}" type="presOf" srcId="{D644BC6D-737C-4A54-96E4-DDD5B3C0ECF5}" destId="{8F4010F0-9BC6-4B18-919D-00C0BA5F45BE}" srcOrd="0" destOrd="0" presId="urn:microsoft.com/office/officeart/2005/8/layout/vList2"/>
    <dgm:cxn modelId="{E3B4E1BF-493A-456D-BE32-B840D0E5338F}" type="presParOf" srcId="{7F2A75D1-A701-4386-A90E-8D336DBD8F11}" destId="{8F4010F0-9BC6-4B18-919D-00C0BA5F45BE}" srcOrd="0" destOrd="0" presId="urn:microsoft.com/office/officeart/2005/8/layout/vList2"/>
    <dgm:cxn modelId="{E28E048B-4C8F-4E53-9F99-22FEC4DAA15E}" type="presParOf" srcId="{7F2A75D1-A701-4386-A90E-8D336DBD8F11}" destId="{77F33085-413D-4AEA-835B-AC59929A4E4E}" srcOrd="1" destOrd="0" presId="urn:microsoft.com/office/officeart/2005/8/layout/vList2"/>
    <dgm:cxn modelId="{A2D5B5CD-4C70-4240-BB43-997584A762E2}" type="presParOf" srcId="{7F2A75D1-A701-4386-A90E-8D336DBD8F11}" destId="{82761E3C-07BD-4D9B-AC86-D32B172EE51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 rtlCol="0"/>
        <a:lstStyle/>
        <a:p>
          <a:pPr rtl="0"/>
          <a:endParaRPr lang="en-US"/>
        </a:p>
      </dgm:t>
    </dgm:pt>
    <dgm:pt modelId="{CEA68BC1-0214-475A-AAEB-F2C106BEDF3D}">
      <dgm:prSet custT="1"/>
      <dgm:spPr/>
      <dgm:t>
        <a:bodyPr rtlCol="0"/>
        <a:lstStyle/>
        <a:p>
          <a:pPr rtl="0"/>
          <a:r>
            <a:rPr lang="en-GB" sz="2100" b="1" noProof="0" dirty="0">
              <a:latin typeface="+mj-lt"/>
            </a:rPr>
            <a:t>Slot Share </a:t>
          </a:r>
        </a:p>
      </dgm:t>
    </dgm:pt>
    <dgm:pt modelId="{D39F5498-D166-4D4F-959E-220D13F281F2}" type="parTrans" cxnId="{4A7F6715-186E-49A7-B901-131CC9610C6D}">
      <dgm:prSet/>
      <dgm:spPr/>
      <dgm:t>
        <a:bodyPr rtlCol="0"/>
        <a:lstStyle/>
        <a:p>
          <a:pPr rtl="0"/>
          <a:endParaRPr lang="en-GB" noProof="0" dirty="0"/>
        </a:p>
      </dgm:t>
    </dgm:pt>
    <dgm:pt modelId="{D52D63DB-7300-43C9-9B4D-DCAB119753ED}" type="sibTrans" cxnId="{4A7F6715-186E-49A7-B901-131CC9610C6D}">
      <dgm:prSet/>
      <dgm:spPr/>
      <dgm:t>
        <a:bodyPr rtlCol="0"/>
        <a:lstStyle/>
        <a:p>
          <a:pPr rtl="0"/>
          <a:endParaRPr lang="en-GB" noProof="0" dirty="0"/>
        </a:p>
      </dgm:t>
    </dgm:pt>
    <dgm:pt modelId="{57B30C7E-2C98-474C-972A-4A9F013596F6}">
      <dgm:prSet custT="1"/>
      <dgm:spPr/>
      <dgm:t>
        <a:bodyPr rtlCol="0"/>
        <a:lstStyle/>
        <a:p>
          <a:pPr rtl="0"/>
          <a:r>
            <a:rPr lang="en-GB" sz="2000" b="1" noProof="0" dirty="0">
              <a:latin typeface="+mj-lt"/>
              <a:ea typeface="Calibri" charset="0"/>
              <a:cs typeface="Calibri" charset="0"/>
            </a:rPr>
            <a:t>Job share</a:t>
          </a:r>
        </a:p>
      </dgm:t>
    </dgm:pt>
    <dgm:pt modelId="{3C56CB1B-7905-41E8-90E6-A55A14BA7821}" type="parTrans" cxnId="{13126A2F-129D-4762-93CF-9798949EB589}">
      <dgm:prSet/>
      <dgm:spPr/>
      <dgm:t>
        <a:bodyPr rtlCol="0"/>
        <a:lstStyle/>
        <a:p>
          <a:pPr rtl="0"/>
          <a:endParaRPr lang="en-GB" noProof="0" dirty="0"/>
        </a:p>
      </dgm:t>
    </dgm:pt>
    <dgm:pt modelId="{7F14057D-1A20-4F64-A110-C77AC5F00602}" type="sibTrans" cxnId="{13126A2F-129D-4762-93CF-9798949EB589}">
      <dgm:prSet/>
      <dgm:spPr/>
      <dgm:t>
        <a:bodyPr rtlCol="0"/>
        <a:lstStyle/>
        <a:p>
          <a:pPr rtl="0"/>
          <a:endParaRPr lang="en-GB" noProof="0" dirty="0"/>
        </a:p>
      </dgm:t>
    </dgm:pt>
    <dgm:pt modelId="{0A954AA6-C6B0-4271-8792-CCCE30CE7D69}">
      <dgm:prSet custT="1"/>
      <dgm:spPr/>
      <dgm:t>
        <a:bodyPr rtlCol="0"/>
        <a:lstStyle/>
        <a:p>
          <a:pPr rtl="0"/>
          <a:r>
            <a:rPr lang="en-GB" sz="1600" b="1" noProof="0" dirty="0">
              <a:latin typeface="+mj-lt"/>
              <a:ea typeface="Calibri" charset="0"/>
              <a:cs typeface="Calibri" charset="0"/>
            </a:rPr>
            <a:t>Reduce sessions in a fulltime slot</a:t>
          </a:r>
        </a:p>
      </dgm:t>
    </dgm:pt>
    <dgm:pt modelId="{81CA91A9-12C9-4000-A833-6528B617CCA1}" type="parTrans" cxnId="{61DE8435-87FC-4ED8-A1D9-A0E36224C192}">
      <dgm:prSet/>
      <dgm:spPr/>
      <dgm:t>
        <a:bodyPr rtlCol="0"/>
        <a:lstStyle/>
        <a:p>
          <a:pPr rtl="0"/>
          <a:endParaRPr lang="en-GB" noProof="0" dirty="0"/>
        </a:p>
      </dgm:t>
    </dgm:pt>
    <dgm:pt modelId="{7635DF39-FFCE-4F67-A43A-C3F7B847830D}" type="sibTrans" cxnId="{61DE8435-87FC-4ED8-A1D9-A0E36224C192}">
      <dgm:prSet/>
      <dgm:spPr/>
      <dgm:t>
        <a:bodyPr rtlCol="0"/>
        <a:lstStyle/>
        <a:p>
          <a:pPr rtl="0"/>
          <a:endParaRPr lang="en-GB" noProof="0" dirty="0"/>
        </a:p>
      </dgm:t>
    </dgm:pt>
    <dgm:pt modelId="{838BD54C-88AD-40D7-AF5F-AB65EB0898A5}">
      <dgm:prSet custT="1"/>
      <dgm:spPr/>
      <dgm:t>
        <a:bodyPr lIns="182880" tIns="182880" rIns="182880" bIns="182880" rtlCol="0"/>
        <a:lstStyle/>
        <a:p>
          <a:pPr marL="0" rtl="0">
            <a:lnSpc>
              <a:spcPct val="100000"/>
            </a:lnSpc>
            <a:buNone/>
          </a:pPr>
          <a:r>
            <a:rPr lang="en-GB" sz="1600" b="0" i="0" noProof="0" dirty="0"/>
            <a:t>Flexible trainee working reduced hours in a full-time slot  </a:t>
          </a:r>
          <a:endParaRPr lang="en-GB" sz="1600" noProof="0" dirty="0">
            <a:latin typeface="Calibri" charset="0"/>
            <a:ea typeface="Calibri" charset="0"/>
            <a:cs typeface="Calibri" charset="0"/>
          </a:endParaRPr>
        </a:p>
      </dgm:t>
    </dgm:pt>
    <dgm:pt modelId="{FD106F30-FED7-4A4D-9063-A51FC1861B8D}" type="parTrans" cxnId="{122438FB-0EB1-4DC7-B97A-C5EDE3236321}">
      <dgm:prSet/>
      <dgm:spPr/>
      <dgm:t>
        <a:bodyPr rtlCol="0"/>
        <a:lstStyle/>
        <a:p>
          <a:pPr rtl="0"/>
          <a:endParaRPr lang="en-GB" noProof="0" dirty="0"/>
        </a:p>
      </dgm:t>
    </dgm:pt>
    <dgm:pt modelId="{C5AC6457-3C00-4583-9061-8DA5017D63FF}" type="sibTrans" cxnId="{122438FB-0EB1-4DC7-B97A-C5EDE3236321}">
      <dgm:prSet/>
      <dgm:spPr/>
      <dgm:t>
        <a:bodyPr rtlCol="0"/>
        <a:lstStyle/>
        <a:p>
          <a:pPr rtl="0"/>
          <a:endParaRPr lang="en-GB" noProof="0" dirty="0"/>
        </a:p>
      </dgm:t>
    </dgm:pt>
    <dgm:pt modelId="{79DB9099-275F-49D2-A464-07C83F86C512}">
      <dgm:prSet custT="1"/>
      <dgm:spPr/>
      <dgm:t>
        <a:bodyPr/>
        <a:lstStyle/>
        <a:p>
          <a:pPr>
            <a:buNone/>
          </a:pPr>
          <a:r>
            <a:rPr lang="en-GB" sz="1600" noProof="0" dirty="0">
              <a:latin typeface="Calibri" charset="0"/>
              <a:ea typeface="Calibri" charset="0"/>
              <a:cs typeface="Calibri" charset="0"/>
            </a:rPr>
            <a:t>2 or more doctors sharing slot or slots</a:t>
          </a:r>
          <a:endParaRPr lang="en-GB" sz="1600" dirty="0"/>
        </a:p>
      </dgm:t>
    </dgm:pt>
    <dgm:pt modelId="{A2D07AF6-BA27-485E-96A5-71F3091614CC}" type="parTrans" cxnId="{1A184D1D-A9DD-402D-9342-3E357DFC44A2}">
      <dgm:prSet/>
      <dgm:spPr/>
      <dgm:t>
        <a:bodyPr/>
        <a:lstStyle/>
        <a:p>
          <a:endParaRPr lang="en-GB"/>
        </a:p>
      </dgm:t>
    </dgm:pt>
    <dgm:pt modelId="{9FDAB6FF-259F-4155-A74C-93D12865B305}" type="sibTrans" cxnId="{1A184D1D-A9DD-402D-9342-3E357DFC44A2}">
      <dgm:prSet/>
      <dgm:spPr/>
      <dgm:t>
        <a:bodyPr/>
        <a:lstStyle/>
        <a:p>
          <a:endParaRPr lang="en-GB"/>
        </a:p>
      </dgm:t>
    </dgm:pt>
    <dgm:pt modelId="{99414F5D-64C1-43A0-9332-F599830FE400}">
      <dgm:prSet custT="1"/>
      <dgm:spPr/>
      <dgm:t>
        <a:bodyPr/>
        <a:lstStyle/>
        <a:p>
          <a:pPr>
            <a:buNone/>
          </a:pPr>
          <a:r>
            <a:rPr lang="en-GB" sz="1600" noProof="0" dirty="0">
              <a:latin typeface="Calibri" charset="0"/>
              <a:ea typeface="Calibri" charset="0"/>
              <a:cs typeface="Calibri" charset="0"/>
            </a:rPr>
            <a:t>Percentage working refers to the training time awarded by HEE to that trainee.</a:t>
          </a:r>
        </a:p>
      </dgm:t>
    </dgm:pt>
    <dgm:pt modelId="{1D8DD51D-5D26-4FBC-862F-14E47EB6EC9C}" type="parTrans" cxnId="{ED931527-30C6-4D22-8F33-7A42CF405542}">
      <dgm:prSet/>
      <dgm:spPr/>
      <dgm:t>
        <a:bodyPr/>
        <a:lstStyle/>
        <a:p>
          <a:endParaRPr lang="en-GB"/>
        </a:p>
      </dgm:t>
    </dgm:pt>
    <dgm:pt modelId="{05F299B8-C629-41D9-B5AB-815E1D2826E4}" type="sibTrans" cxnId="{ED931527-30C6-4D22-8F33-7A42CF405542}">
      <dgm:prSet/>
      <dgm:spPr/>
      <dgm:t>
        <a:bodyPr/>
        <a:lstStyle/>
        <a:p>
          <a:endParaRPr lang="en-GB"/>
        </a:p>
      </dgm:t>
    </dgm:pt>
    <dgm:pt modelId="{A9A2777D-E142-4EED-8F5C-E7F25F71ADEE}">
      <dgm:prSet custT="1"/>
      <dgm:spPr/>
      <dgm:t>
        <a:bodyPr/>
        <a:lstStyle/>
        <a:p>
          <a:r>
            <a:rPr lang="en-GB" sz="1600" dirty="0"/>
            <a:t>Doctors work usually 50% of FTE and receive 50% pay</a:t>
          </a:r>
        </a:p>
        <a:p>
          <a:endParaRPr lang="en-GB" sz="1600" dirty="0"/>
        </a:p>
        <a:p>
          <a:endParaRPr lang="en-GB" sz="1600" dirty="0"/>
        </a:p>
      </dgm:t>
    </dgm:pt>
    <dgm:pt modelId="{4ACDB74F-5575-45D0-8CA5-2DD5DD5D847F}" type="parTrans" cxnId="{F8BE1BC2-7B23-4702-B9B6-80F252737C46}">
      <dgm:prSet/>
      <dgm:spPr/>
      <dgm:t>
        <a:bodyPr/>
        <a:lstStyle/>
        <a:p>
          <a:endParaRPr lang="en-GB"/>
        </a:p>
      </dgm:t>
    </dgm:pt>
    <dgm:pt modelId="{8AB884DB-6D86-4799-A288-4252248407ED}" type="sibTrans" cxnId="{F8BE1BC2-7B23-4702-B9B6-80F252737C46}">
      <dgm:prSet/>
      <dgm:spPr/>
      <dgm:t>
        <a:bodyPr/>
        <a:lstStyle/>
        <a:p>
          <a:endParaRPr lang="en-GB"/>
        </a:p>
      </dgm:t>
    </dgm:pt>
    <dgm:pt modelId="{917788B4-4702-452B-A9BF-BD370AC7C91D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54C7622E-B3EE-4BFC-B751-4B261C400F01}" type="pres">
      <dgm:prSet presAssocID="{CEA68BC1-0214-475A-AAEB-F2C106BEDF3D}" presName="composite" presStyleCnt="0"/>
      <dgm:spPr/>
    </dgm:pt>
    <dgm:pt modelId="{80A1A6DF-0273-4C9F-A1CF-A320F9DB6FD1}" type="pres">
      <dgm:prSet presAssocID="{CEA68BC1-0214-475A-AAEB-F2C106BEDF3D}" presName="parTx" presStyleLbl="alignNode1" presStyleIdx="0" presStyleCnt="3" custScaleY="100000" custLinFactNeighborX="-249" custLinFactNeighborY="-69814">
        <dgm:presLayoutVars>
          <dgm:chMax val="0"/>
          <dgm:chPref val="0"/>
        </dgm:presLayoutVars>
      </dgm:prSet>
      <dgm:spPr/>
    </dgm:pt>
    <dgm:pt modelId="{910C52EF-D1F5-4581-A150-24B263AF9343}" type="pres">
      <dgm:prSet presAssocID="{CEA68BC1-0214-475A-AAEB-F2C106BEDF3D}" presName="desTx" presStyleLbl="alignAccFollowNode1" presStyleIdx="0" presStyleCnt="3" custScaleX="100769" custScaleY="170075" custLinFactNeighborX="-162" custLinFactNeighborY="17617">
        <dgm:presLayoutVars/>
      </dgm:prSet>
      <dgm:spPr/>
    </dgm:pt>
    <dgm:pt modelId="{06DEF15E-2A95-4424-9CA3-93FFF5A22F97}" type="pres">
      <dgm:prSet presAssocID="{D52D63DB-7300-43C9-9B4D-DCAB119753ED}" presName="space" presStyleCnt="0"/>
      <dgm:spPr/>
    </dgm:pt>
    <dgm:pt modelId="{0D1CB9BF-C612-4FA5-A8ED-CBAA77D93857}" type="pres">
      <dgm:prSet presAssocID="{57B30C7E-2C98-474C-972A-4A9F013596F6}" presName="composite" presStyleCnt="0"/>
      <dgm:spPr/>
    </dgm:pt>
    <dgm:pt modelId="{1F484571-9C36-4EBC-94E8-740ECF59A9E8}" type="pres">
      <dgm:prSet presAssocID="{57B30C7E-2C98-474C-972A-4A9F013596F6}" presName="parTx" presStyleLbl="alignNode1" presStyleIdx="1" presStyleCnt="3" custScaleY="100000" custLinFactNeighborY="-67821">
        <dgm:presLayoutVars>
          <dgm:chMax val="0"/>
          <dgm:chPref val="0"/>
        </dgm:presLayoutVars>
      </dgm:prSet>
      <dgm:spPr/>
    </dgm:pt>
    <dgm:pt modelId="{8382FB71-379A-4A42-BEC2-AAF439B565D5}" type="pres">
      <dgm:prSet presAssocID="{57B30C7E-2C98-474C-972A-4A9F013596F6}" presName="desTx" presStyleLbl="alignAccFollowNode1" presStyleIdx="1" presStyleCnt="3" custScaleX="99627" custScaleY="182232" custLinFactNeighborX="0" custLinFactNeighborY="24625">
        <dgm:presLayoutVars/>
      </dgm:prSet>
      <dgm:spPr/>
    </dgm:pt>
    <dgm:pt modelId="{CEAD898F-DA15-46A5-A07C-10D30E78B5E8}" type="pres">
      <dgm:prSet presAssocID="{7F14057D-1A20-4F64-A110-C77AC5F00602}" presName="space" presStyleCnt="0"/>
      <dgm:spPr/>
    </dgm:pt>
    <dgm:pt modelId="{BEA164EE-1450-4AEB-9527-4E22FBF3C1A8}" type="pres">
      <dgm:prSet presAssocID="{0A954AA6-C6B0-4271-8792-CCCE30CE7D69}" presName="composite" presStyleCnt="0"/>
      <dgm:spPr/>
    </dgm:pt>
    <dgm:pt modelId="{6B33ABE5-CEF1-4B39-82C3-F1FC644C0A8F}" type="pres">
      <dgm:prSet presAssocID="{0A954AA6-C6B0-4271-8792-CCCE30CE7D69}" presName="parTx" presStyleLbl="alignNode1" presStyleIdx="2" presStyleCnt="3" custScaleY="100000" custLinFactNeighborX="-759" custLinFactNeighborY="-81798">
        <dgm:presLayoutVars>
          <dgm:chMax val="0"/>
          <dgm:chPref val="0"/>
        </dgm:presLayoutVars>
      </dgm:prSet>
      <dgm:spPr/>
    </dgm:pt>
    <dgm:pt modelId="{D49AD3F7-B2B6-4709-A43B-C22DEB981B39}" type="pres">
      <dgm:prSet presAssocID="{0A954AA6-C6B0-4271-8792-CCCE30CE7D69}" presName="desTx" presStyleLbl="alignAccFollowNode1" presStyleIdx="2" presStyleCnt="3" custScaleX="97769" custScaleY="212167" custLinFactNeighborX="-1146" custLinFactNeighborY="32070">
        <dgm:presLayoutVars/>
      </dgm:prSet>
      <dgm:spPr/>
    </dgm:pt>
  </dgm:ptLst>
  <dgm:cxnLst>
    <dgm:cxn modelId="{4A7F6715-186E-49A7-B901-131CC9610C6D}" srcId="{0DD8915E-DC14-41D6-9BB5-F49E1C265163}" destId="{CEA68BC1-0214-475A-AAEB-F2C106BEDF3D}" srcOrd="0" destOrd="0" parTransId="{D39F5498-D166-4D4F-959E-220D13F281F2}" sibTransId="{D52D63DB-7300-43C9-9B4D-DCAB119753ED}"/>
    <dgm:cxn modelId="{1A184D1D-A9DD-402D-9342-3E357DFC44A2}" srcId="{CEA68BC1-0214-475A-AAEB-F2C106BEDF3D}" destId="{79DB9099-275F-49D2-A464-07C83F86C512}" srcOrd="0" destOrd="0" parTransId="{A2D07AF6-BA27-485E-96A5-71F3091614CC}" sibTransId="{9FDAB6FF-259F-4155-A74C-93D12865B305}"/>
    <dgm:cxn modelId="{0F92CE25-BC64-456D-8EE4-52D5BC435E2E}" type="presOf" srcId="{99414F5D-64C1-43A0-9332-F599830FE400}" destId="{910C52EF-D1F5-4581-A150-24B263AF9343}" srcOrd="0" destOrd="1" presId="urn:microsoft.com/office/officeart/2016/7/layout/HorizontalActionList"/>
    <dgm:cxn modelId="{ED931527-30C6-4D22-8F33-7A42CF405542}" srcId="{CEA68BC1-0214-475A-AAEB-F2C106BEDF3D}" destId="{99414F5D-64C1-43A0-9332-F599830FE400}" srcOrd="1" destOrd="0" parTransId="{1D8DD51D-5D26-4FBC-862F-14E47EB6EC9C}" sibTransId="{05F299B8-C629-41D9-B5AB-815E1D2826E4}"/>
    <dgm:cxn modelId="{13126A2F-129D-4762-93CF-9798949EB589}" srcId="{0DD8915E-DC14-41D6-9BB5-F49E1C265163}" destId="{57B30C7E-2C98-474C-972A-4A9F013596F6}" srcOrd="1" destOrd="0" parTransId="{3C56CB1B-7905-41E8-90E6-A55A14BA7821}" sibTransId="{7F14057D-1A20-4F64-A110-C77AC5F00602}"/>
    <dgm:cxn modelId="{61DE8435-87FC-4ED8-A1D9-A0E36224C192}" srcId="{0DD8915E-DC14-41D6-9BB5-F49E1C265163}" destId="{0A954AA6-C6B0-4271-8792-CCCE30CE7D69}" srcOrd="2" destOrd="0" parTransId="{81CA91A9-12C9-4000-A833-6528B617CCA1}" sibTransId="{7635DF39-FFCE-4F67-A43A-C3F7B847830D}"/>
    <dgm:cxn modelId="{7AF7564A-7BD3-438E-9B3C-14BD86824042}" type="presOf" srcId="{57B30C7E-2C98-474C-972A-4A9F013596F6}" destId="{1F484571-9C36-4EBC-94E8-740ECF59A9E8}" srcOrd="0" destOrd="0" presId="urn:microsoft.com/office/officeart/2016/7/layout/HorizontalActionList"/>
    <dgm:cxn modelId="{CCA0077D-AA9A-49E8-84A7-79E213D3328F}" type="presOf" srcId="{A9A2777D-E142-4EED-8F5C-E7F25F71ADEE}" destId="{8382FB71-379A-4A42-BEC2-AAF439B565D5}" srcOrd="0" destOrd="0" presId="urn:microsoft.com/office/officeart/2016/7/layout/HorizontalActionList"/>
    <dgm:cxn modelId="{E440549C-0098-4200-80A6-FF88137F160F}" type="presOf" srcId="{0DD8915E-DC14-41D6-9BB5-F49E1C265163}" destId="{917788B4-4702-452B-A9BF-BD370AC7C91D}" srcOrd="0" destOrd="0" presId="urn:microsoft.com/office/officeart/2016/7/layout/HorizontalActionList"/>
    <dgm:cxn modelId="{88842AA0-C23B-4285-B05A-AEE8E69A817F}" type="presOf" srcId="{79DB9099-275F-49D2-A464-07C83F86C512}" destId="{910C52EF-D1F5-4581-A150-24B263AF9343}" srcOrd="0" destOrd="0" presId="urn:microsoft.com/office/officeart/2016/7/layout/HorizontalActionList"/>
    <dgm:cxn modelId="{F8BE1BC2-7B23-4702-B9B6-80F252737C46}" srcId="{57B30C7E-2C98-474C-972A-4A9F013596F6}" destId="{A9A2777D-E142-4EED-8F5C-E7F25F71ADEE}" srcOrd="0" destOrd="0" parTransId="{4ACDB74F-5575-45D0-8CA5-2DD5DD5D847F}" sibTransId="{8AB884DB-6D86-4799-A288-4252248407ED}"/>
    <dgm:cxn modelId="{B4983ACB-8E8C-4A2A-9B18-8617D7E17A77}" type="presOf" srcId="{838BD54C-88AD-40D7-AF5F-AB65EB0898A5}" destId="{D49AD3F7-B2B6-4709-A43B-C22DEB981B39}" srcOrd="0" destOrd="0" presId="urn:microsoft.com/office/officeart/2016/7/layout/HorizontalActionList"/>
    <dgm:cxn modelId="{9AF54BDB-DAB3-4B24-A529-369FFC39451F}" type="presOf" srcId="{0A954AA6-C6B0-4271-8792-CCCE30CE7D69}" destId="{6B33ABE5-CEF1-4B39-82C3-F1FC644C0A8F}" srcOrd="0" destOrd="0" presId="urn:microsoft.com/office/officeart/2016/7/layout/HorizontalActionList"/>
    <dgm:cxn modelId="{E3F2F5EC-16B1-4C58-9182-F30E78C8D17D}" type="presOf" srcId="{CEA68BC1-0214-475A-AAEB-F2C106BEDF3D}" destId="{80A1A6DF-0273-4C9F-A1CF-A320F9DB6FD1}" srcOrd="0" destOrd="0" presId="urn:microsoft.com/office/officeart/2016/7/layout/HorizontalActionList"/>
    <dgm:cxn modelId="{122438FB-0EB1-4DC7-B97A-C5EDE3236321}" srcId="{0A954AA6-C6B0-4271-8792-CCCE30CE7D69}" destId="{838BD54C-88AD-40D7-AF5F-AB65EB0898A5}" srcOrd="0" destOrd="0" parTransId="{FD106F30-FED7-4A4D-9063-A51FC1861B8D}" sibTransId="{C5AC6457-3C00-4583-9061-8DA5017D63FF}"/>
    <dgm:cxn modelId="{33ECD332-58AF-4E88-A500-D1240A9110AD}" type="presParOf" srcId="{917788B4-4702-452B-A9BF-BD370AC7C91D}" destId="{54C7622E-B3EE-4BFC-B751-4B261C400F01}" srcOrd="0" destOrd="0" presId="urn:microsoft.com/office/officeart/2016/7/layout/HorizontalActionList"/>
    <dgm:cxn modelId="{235818C5-3573-4908-AEE0-3A7896555462}" type="presParOf" srcId="{54C7622E-B3EE-4BFC-B751-4B261C400F01}" destId="{80A1A6DF-0273-4C9F-A1CF-A320F9DB6FD1}" srcOrd="0" destOrd="0" presId="urn:microsoft.com/office/officeart/2016/7/layout/HorizontalActionList"/>
    <dgm:cxn modelId="{33438145-C485-436C-AD90-2BC58FD45BD2}" type="presParOf" srcId="{54C7622E-B3EE-4BFC-B751-4B261C400F01}" destId="{910C52EF-D1F5-4581-A150-24B263AF9343}" srcOrd="1" destOrd="0" presId="urn:microsoft.com/office/officeart/2016/7/layout/HorizontalActionList"/>
    <dgm:cxn modelId="{0EA76779-6AA3-4942-8892-7B9CDEB74548}" type="presParOf" srcId="{917788B4-4702-452B-A9BF-BD370AC7C91D}" destId="{06DEF15E-2A95-4424-9CA3-93FFF5A22F97}" srcOrd="1" destOrd="0" presId="urn:microsoft.com/office/officeart/2016/7/layout/HorizontalActionList"/>
    <dgm:cxn modelId="{57A61824-4682-4CED-A1C9-A568972EE94D}" type="presParOf" srcId="{917788B4-4702-452B-A9BF-BD370AC7C91D}" destId="{0D1CB9BF-C612-4FA5-A8ED-CBAA77D93857}" srcOrd="2" destOrd="0" presId="urn:microsoft.com/office/officeart/2016/7/layout/HorizontalActionList"/>
    <dgm:cxn modelId="{7A2FA531-FB20-457D-BFF0-44C485415D15}" type="presParOf" srcId="{0D1CB9BF-C612-4FA5-A8ED-CBAA77D93857}" destId="{1F484571-9C36-4EBC-94E8-740ECF59A9E8}" srcOrd="0" destOrd="0" presId="urn:microsoft.com/office/officeart/2016/7/layout/HorizontalActionList"/>
    <dgm:cxn modelId="{9BCEDA81-6667-4C17-AFA8-2C42082BF207}" type="presParOf" srcId="{0D1CB9BF-C612-4FA5-A8ED-CBAA77D93857}" destId="{8382FB71-379A-4A42-BEC2-AAF439B565D5}" srcOrd="1" destOrd="0" presId="urn:microsoft.com/office/officeart/2016/7/layout/HorizontalActionList"/>
    <dgm:cxn modelId="{5A057344-D843-4EDB-84B0-60D5D1347B9F}" type="presParOf" srcId="{917788B4-4702-452B-A9BF-BD370AC7C91D}" destId="{CEAD898F-DA15-46A5-A07C-10D30E78B5E8}" srcOrd="3" destOrd="0" presId="urn:microsoft.com/office/officeart/2016/7/layout/HorizontalActionList"/>
    <dgm:cxn modelId="{8508FC8E-9136-4A97-9AA3-FFDDDB3B40AE}" type="presParOf" srcId="{917788B4-4702-452B-A9BF-BD370AC7C91D}" destId="{BEA164EE-1450-4AEB-9527-4E22FBF3C1A8}" srcOrd="4" destOrd="0" presId="urn:microsoft.com/office/officeart/2016/7/layout/HorizontalActionList"/>
    <dgm:cxn modelId="{657D2BC0-01E3-4AB6-A185-AF8A8BDB41EA}" type="presParOf" srcId="{BEA164EE-1450-4AEB-9527-4E22FBF3C1A8}" destId="{6B33ABE5-CEF1-4B39-82C3-F1FC644C0A8F}" srcOrd="0" destOrd="0" presId="urn:microsoft.com/office/officeart/2016/7/layout/HorizontalActionList"/>
    <dgm:cxn modelId="{D58411C6-0DF5-4662-9901-DA23240E83B9}" type="presParOf" srcId="{BEA164EE-1450-4AEB-9527-4E22FBF3C1A8}" destId="{D49AD3F7-B2B6-4709-A43B-C22DEB981B39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C1533B-EADC-424F-A93C-D6A4DE522044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A34B120-9E0A-46FF-A7B7-51A7E56A9854}">
      <dgm:prSet/>
      <dgm:spPr/>
      <dgm:t>
        <a:bodyPr/>
        <a:lstStyle/>
        <a:p>
          <a:r>
            <a:rPr lang="en-US"/>
            <a:t>Typically 60% LTFT Trainees will be paired with another trainee  who also works at 60% within a slot share unless multiple slots are available.</a:t>
          </a:r>
        </a:p>
      </dgm:t>
    </dgm:pt>
    <dgm:pt modelId="{D96B0F43-EC01-4BAB-969B-67510BDB9CFC}" type="parTrans" cxnId="{9789A5BD-A9AD-46C0-94DA-FE9AE7D1BBE1}">
      <dgm:prSet/>
      <dgm:spPr/>
      <dgm:t>
        <a:bodyPr/>
        <a:lstStyle/>
        <a:p>
          <a:endParaRPr lang="en-US"/>
        </a:p>
      </dgm:t>
    </dgm:pt>
    <dgm:pt modelId="{AA89B41C-C0BC-4D80-9AA6-1D4D9634F32D}" type="sibTrans" cxnId="{9789A5BD-A9AD-46C0-94DA-FE9AE7D1BBE1}">
      <dgm:prSet/>
      <dgm:spPr/>
      <dgm:t>
        <a:bodyPr/>
        <a:lstStyle/>
        <a:p>
          <a:endParaRPr lang="en-US"/>
        </a:p>
      </dgm:t>
    </dgm:pt>
    <dgm:pt modelId="{88A16785-0105-4AB2-A7AD-77AAD3F37CDF}">
      <dgm:prSet/>
      <dgm:spPr/>
      <dgm:t>
        <a:bodyPr/>
        <a:lstStyle/>
        <a:p>
          <a:r>
            <a:rPr lang="en-US"/>
            <a:t>If only one 60% trainee is in a full time slot they will only be expected to work 60% of each shift type within that slot.</a:t>
          </a:r>
        </a:p>
      </dgm:t>
    </dgm:pt>
    <dgm:pt modelId="{FD21EAD8-78A5-4069-B129-9F4A75E1CA75}" type="parTrans" cxnId="{71759A70-D7B1-474B-8CC9-FF60B3E52041}">
      <dgm:prSet/>
      <dgm:spPr/>
      <dgm:t>
        <a:bodyPr/>
        <a:lstStyle/>
        <a:p>
          <a:endParaRPr lang="en-US"/>
        </a:p>
      </dgm:t>
    </dgm:pt>
    <dgm:pt modelId="{7E5DDC69-530D-45D8-9664-A9199F455E1B}" type="sibTrans" cxnId="{71759A70-D7B1-474B-8CC9-FF60B3E52041}">
      <dgm:prSet/>
      <dgm:spPr/>
      <dgm:t>
        <a:bodyPr/>
        <a:lstStyle/>
        <a:p>
          <a:endParaRPr lang="en-US"/>
        </a:p>
      </dgm:t>
    </dgm:pt>
    <dgm:pt modelId="{B4BDFB6C-65B4-4794-A996-12CBBA2BB205}">
      <dgm:prSet/>
      <dgm:spPr/>
      <dgm:t>
        <a:bodyPr/>
        <a:lstStyle/>
        <a:p>
          <a:r>
            <a:rPr lang="en-US"/>
            <a:t>80% trainees are usually placed in a full time slot on their own but will work 80% of the shifts in this slot.</a:t>
          </a:r>
        </a:p>
      </dgm:t>
    </dgm:pt>
    <dgm:pt modelId="{2272DAFC-D21E-4EC2-94AF-AEE1CC8C1244}" type="parTrans" cxnId="{829B6C87-F3FE-4C4A-80B9-85FD0B484C1B}">
      <dgm:prSet/>
      <dgm:spPr/>
      <dgm:t>
        <a:bodyPr/>
        <a:lstStyle/>
        <a:p>
          <a:endParaRPr lang="en-US"/>
        </a:p>
      </dgm:t>
    </dgm:pt>
    <dgm:pt modelId="{B56B407E-1A71-4686-BEE9-9B34F768172B}" type="sibTrans" cxnId="{829B6C87-F3FE-4C4A-80B9-85FD0B484C1B}">
      <dgm:prSet/>
      <dgm:spPr/>
      <dgm:t>
        <a:bodyPr/>
        <a:lstStyle/>
        <a:p>
          <a:endParaRPr lang="en-US"/>
        </a:p>
      </dgm:t>
    </dgm:pt>
    <dgm:pt modelId="{937A417F-B4D2-4CD2-8736-D8AA1152F502}" type="pres">
      <dgm:prSet presAssocID="{90C1533B-EADC-424F-A93C-D6A4DE522044}" presName="Name0" presStyleCnt="0">
        <dgm:presLayoutVars>
          <dgm:dir/>
          <dgm:animLvl val="lvl"/>
          <dgm:resizeHandles val="exact"/>
        </dgm:presLayoutVars>
      </dgm:prSet>
      <dgm:spPr/>
    </dgm:pt>
    <dgm:pt modelId="{75A1B9AF-142D-42EE-BFC0-571636D00BDD}" type="pres">
      <dgm:prSet presAssocID="{B4BDFB6C-65B4-4794-A996-12CBBA2BB205}" presName="boxAndChildren" presStyleCnt="0"/>
      <dgm:spPr/>
    </dgm:pt>
    <dgm:pt modelId="{ACAC33EB-FB91-4791-85D2-511B8A2FF6D0}" type="pres">
      <dgm:prSet presAssocID="{B4BDFB6C-65B4-4794-A996-12CBBA2BB205}" presName="parentTextBox" presStyleLbl="node1" presStyleIdx="0" presStyleCnt="3"/>
      <dgm:spPr/>
    </dgm:pt>
    <dgm:pt modelId="{8A36A84D-B5BD-4FEF-9FA5-D16099BC5008}" type="pres">
      <dgm:prSet presAssocID="{7E5DDC69-530D-45D8-9664-A9199F455E1B}" presName="sp" presStyleCnt="0"/>
      <dgm:spPr/>
    </dgm:pt>
    <dgm:pt modelId="{B38849FA-63DF-43F4-8CA9-F3B2AEBD60AC}" type="pres">
      <dgm:prSet presAssocID="{88A16785-0105-4AB2-A7AD-77AAD3F37CDF}" presName="arrowAndChildren" presStyleCnt="0"/>
      <dgm:spPr/>
    </dgm:pt>
    <dgm:pt modelId="{C52051F8-265A-40F2-A58A-D099D1FEA956}" type="pres">
      <dgm:prSet presAssocID="{88A16785-0105-4AB2-A7AD-77AAD3F37CDF}" presName="parentTextArrow" presStyleLbl="node1" presStyleIdx="1" presStyleCnt="3"/>
      <dgm:spPr/>
    </dgm:pt>
    <dgm:pt modelId="{B7668F19-0405-47AC-B851-CD139E36D2AE}" type="pres">
      <dgm:prSet presAssocID="{AA89B41C-C0BC-4D80-9AA6-1D4D9634F32D}" presName="sp" presStyleCnt="0"/>
      <dgm:spPr/>
    </dgm:pt>
    <dgm:pt modelId="{61E30DE0-3678-4A40-A6AD-E4168E0F190F}" type="pres">
      <dgm:prSet presAssocID="{FA34B120-9E0A-46FF-A7B7-51A7E56A9854}" presName="arrowAndChildren" presStyleCnt="0"/>
      <dgm:spPr/>
    </dgm:pt>
    <dgm:pt modelId="{1788BA22-E466-4D79-B27B-E87732276F04}" type="pres">
      <dgm:prSet presAssocID="{FA34B120-9E0A-46FF-A7B7-51A7E56A9854}" presName="parentTextArrow" presStyleLbl="node1" presStyleIdx="2" presStyleCnt="3"/>
      <dgm:spPr/>
    </dgm:pt>
  </dgm:ptLst>
  <dgm:cxnLst>
    <dgm:cxn modelId="{2D568513-2436-4936-BE73-B22479EE7BB9}" type="presOf" srcId="{FA34B120-9E0A-46FF-A7B7-51A7E56A9854}" destId="{1788BA22-E466-4D79-B27B-E87732276F04}" srcOrd="0" destOrd="0" presId="urn:microsoft.com/office/officeart/2005/8/layout/process4"/>
    <dgm:cxn modelId="{71759A70-D7B1-474B-8CC9-FF60B3E52041}" srcId="{90C1533B-EADC-424F-A93C-D6A4DE522044}" destId="{88A16785-0105-4AB2-A7AD-77AAD3F37CDF}" srcOrd="1" destOrd="0" parTransId="{FD21EAD8-78A5-4069-B129-9F4A75E1CA75}" sibTransId="{7E5DDC69-530D-45D8-9664-A9199F455E1B}"/>
    <dgm:cxn modelId="{829B6C87-F3FE-4C4A-80B9-85FD0B484C1B}" srcId="{90C1533B-EADC-424F-A93C-D6A4DE522044}" destId="{B4BDFB6C-65B4-4794-A996-12CBBA2BB205}" srcOrd="2" destOrd="0" parTransId="{2272DAFC-D21E-4EC2-94AF-AEE1CC8C1244}" sibTransId="{B56B407E-1A71-4686-BEE9-9B34F768172B}"/>
    <dgm:cxn modelId="{DA8F7097-C92F-429C-A671-76FA7CDDF4D0}" type="presOf" srcId="{90C1533B-EADC-424F-A93C-D6A4DE522044}" destId="{937A417F-B4D2-4CD2-8736-D8AA1152F502}" srcOrd="0" destOrd="0" presId="urn:microsoft.com/office/officeart/2005/8/layout/process4"/>
    <dgm:cxn modelId="{E8A7A8BC-4173-470F-8AE9-178AA977343A}" type="presOf" srcId="{B4BDFB6C-65B4-4794-A996-12CBBA2BB205}" destId="{ACAC33EB-FB91-4791-85D2-511B8A2FF6D0}" srcOrd="0" destOrd="0" presId="urn:microsoft.com/office/officeart/2005/8/layout/process4"/>
    <dgm:cxn modelId="{9789A5BD-A9AD-46C0-94DA-FE9AE7D1BBE1}" srcId="{90C1533B-EADC-424F-A93C-D6A4DE522044}" destId="{FA34B120-9E0A-46FF-A7B7-51A7E56A9854}" srcOrd="0" destOrd="0" parTransId="{D96B0F43-EC01-4BAB-969B-67510BDB9CFC}" sibTransId="{AA89B41C-C0BC-4D80-9AA6-1D4D9634F32D}"/>
    <dgm:cxn modelId="{B41C1EE6-344D-484C-B767-3078A2F3672E}" type="presOf" srcId="{88A16785-0105-4AB2-A7AD-77AAD3F37CDF}" destId="{C52051F8-265A-40F2-A58A-D099D1FEA956}" srcOrd="0" destOrd="0" presId="urn:microsoft.com/office/officeart/2005/8/layout/process4"/>
    <dgm:cxn modelId="{AB34AEB0-49FE-4D37-AF6A-B3A07A6FD849}" type="presParOf" srcId="{937A417F-B4D2-4CD2-8736-D8AA1152F502}" destId="{75A1B9AF-142D-42EE-BFC0-571636D00BDD}" srcOrd="0" destOrd="0" presId="urn:microsoft.com/office/officeart/2005/8/layout/process4"/>
    <dgm:cxn modelId="{02CEFE55-9B60-4376-A657-1565A77A30DB}" type="presParOf" srcId="{75A1B9AF-142D-42EE-BFC0-571636D00BDD}" destId="{ACAC33EB-FB91-4791-85D2-511B8A2FF6D0}" srcOrd="0" destOrd="0" presId="urn:microsoft.com/office/officeart/2005/8/layout/process4"/>
    <dgm:cxn modelId="{FB511DC9-6738-4FC4-B390-D30120DC387B}" type="presParOf" srcId="{937A417F-B4D2-4CD2-8736-D8AA1152F502}" destId="{8A36A84D-B5BD-4FEF-9FA5-D16099BC5008}" srcOrd="1" destOrd="0" presId="urn:microsoft.com/office/officeart/2005/8/layout/process4"/>
    <dgm:cxn modelId="{E2A1EE36-C060-4D3A-8B4B-78A1F64749C0}" type="presParOf" srcId="{937A417F-B4D2-4CD2-8736-D8AA1152F502}" destId="{B38849FA-63DF-43F4-8CA9-F3B2AEBD60AC}" srcOrd="2" destOrd="0" presId="urn:microsoft.com/office/officeart/2005/8/layout/process4"/>
    <dgm:cxn modelId="{CFEC8189-ED5C-49E1-8EE3-8F38D93937A5}" type="presParOf" srcId="{B38849FA-63DF-43F4-8CA9-F3B2AEBD60AC}" destId="{C52051F8-265A-40F2-A58A-D099D1FEA956}" srcOrd="0" destOrd="0" presId="urn:microsoft.com/office/officeart/2005/8/layout/process4"/>
    <dgm:cxn modelId="{39AF5C47-FDFA-475B-A6CD-250A57F8EFD9}" type="presParOf" srcId="{937A417F-B4D2-4CD2-8736-D8AA1152F502}" destId="{B7668F19-0405-47AC-B851-CD139E36D2AE}" srcOrd="3" destOrd="0" presId="urn:microsoft.com/office/officeart/2005/8/layout/process4"/>
    <dgm:cxn modelId="{3238204B-DEF9-41EE-8319-F2463D5FFDAF}" type="presParOf" srcId="{937A417F-B4D2-4CD2-8736-D8AA1152F502}" destId="{61E30DE0-3678-4A40-A6AD-E4168E0F190F}" srcOrd="4" destOrd="0" presId="urn:microsoft.com/office/officeart/2005/8/layout/process4"/>
    <dgm:cxn modelId="{F25D1B5F-BA9C-46C8-A801-9758912CB0EF}" type="presParOf" srcId="{61E30DE0-3678-4A40-A6AD-E4168E0F190F}" destId="{1788BA22-E466-4D79-B27B-E87732276F0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84522-FBEA-45D9-A95E-F615AE846442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EC14F-9D2F-4580-825B-E100BB7AF9A0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C11F7-0F3E-4621-AE2D-E66F0067D991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This is a basic guide to help with allocation of shifts and manage rota’s in which you have LTFT staff.</a:t>
          </a:r>
        </a:p>
      </dsp:txBody>
      <dsp:txXfrm>
        <a:off x="1350519" y="499"/>
        <a:ext cx="8267613" cy="1169280"/>
      </dsp:txXfrm>
    </dsp:sp>
    <dsp:sp modelId="{881DEE50-FFEE-4986-B4EF-11484DE4E1E5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55060-C268-49C5-A556-F867E1C37D9A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99697-101A-4469-90A9-1C4D25477DF9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Additional resources for LTFT information are available on the RCPCH website, and the HEE website.</a:t>
          </a:r>
        </a:p>
      </dsp:txBody>
      <dsp:txXfrm>
        <a:off x="1350519" y="1462100"/>
        <a:ext cx="8267613" cy="1169280"/>
      </dsp:txXfrm>
    </dsp:sp>
    <dsp:sp modelId="{94FF1532-8E29-433B-8E62-FE56FC3B2677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881F35-F735-4407-95A9-4B5639F121C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94D03-6D7F-4A6D-BB4C-087ABBF9C595}">
      <dsp:nvSpPr>
        <dsp:cNvPr id="0" name=""/>
        <dsp:cNvSpPr/>
      </dsp:nvSpPr>
      <dsp:spPr>
        <a:xfrm>
          <a:off x="1350519" y="2923701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For any additional queries please contact either the LTFT reps on the trainee committee or Dr Bridget Wilson, TPD for flexible working.</a:t>
          </a:r>
        </a:p>
      </dsp:txBody>
      <dsp:txXfrm>
        <a:off x="1350519" y="2923701"/>
        <a:ext cx="8267613" cy="1169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DB95C-7BE9-43A4-8571-45EDB1569A42}">
      <dsp:nvSpPr>
        <dsp:cNvPr id="0" name=""/>
        <dsp:cNvSpPr/>
      </dsp:nvSpPr>
      <dsp:spPr>
        <a:xfrm>
          <a:off x="0" y="0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FTE: Full time equivalent</a:t>
          </a:r>
        </a:p>
      </dsp:txBody>
      <dsp:txXfrm>
        <a:off x="35968" y="35968"/>
        <a:ext cx="6850257" cy="1156108"/>
      </dsp:txXfrm>
    </dsp:sp>
    <dsp:sp modelId="{175F11BF-5C0F-4CF5-822D-14202C4DF6A2}">
      <dsp:nvSpPr>
        <dsp:cNvPr id="0" name=""/>
        <dsp:cNvSpPr/>
      </dsp:nvSpPr>
      <dsp:spPr>
        <a:xfrm>
          <a:off x="721359" y="1432718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NWD: Non working day (an unpaid day in which trainee is not at work)</a:t>
          </a:r>
        </a:p>
      </dsp:txBody>
      <dsp:txXfrm>
        <a:off x="757327" y="1468686"/>
        <a:ext cx="6583888" cy="1156108"/>
      </dsp:txXfrm>
    </dsp:sp>
    <dsp:sp modelId="{D072533D-3612-461E-B1B9-DA12E834D184}">
      <dsp:nvSpPr>
        <dsp:cNvPr id="0" name=""/>
        <dsp:cNvSpPr/>
      </dsp:nvSpPr>
      <dsp:spPr>
        <a:xfrm>
          <a:off x="1442719" y="2865437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LTFT: Less than full time</a:t>
          </a:r>
        </a:p>
      </dsp:txBody>
      <dsp:txXfrm>
        <a:off x="1478687" y="2901405"/>
        <a:ext cx="6583888" cy="1156108"/>
      </dsp:txXfrm>
    </dsp:sp>
    <dsp:sp modelId="{920A9198-404B-40D7-92AA-2AFF19254BEA}">
      <dsp:nvSpPr>
        <dsp:cNvPr id="0" name=""/>
        <dsp:cNvSpPr/>
      </dsp:nvSpPr>
      <dsp:spPr>
        <a:xfrm>
          <a:off x="7377184" y="931267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556785" y="931267"/>
        <a:ext cx="439026" cy="600667"/>
      </dsp:txXfrm>
    </dsp:sp>
    <dsp:sp modelId="{80011155-9F5D-493E-8D7C-E223F94CFD8C}">
      <dsp:nvSpPr>
        <dsp:cNvPr id="0" name=""/>
        <dsp:cNvSpPr/>
      </dsp:nvSpPr>
      <dsp:spPr>
        <a:xfrm>
          <a:off x="8098544" y="2355798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78145" y="2355798"/>
        <a:ext cx="439026" cy="6006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010F0-9BC6-4B18-919D-00C0BA5F45BE}">
      <dsp:nvSpPr>
        <dsp:cNvPr id="0" name=""/>
        <dsp:cNvSpPr/>
      </dsp:nvSpPr>
      <dsp:spPr>
        <a:xfrm>
          <a:off x="0" y="133590"/>
          <a:ext cx="6628804" cy="2307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Trainees work at a range of LTFT percentages for a range of reasons, from caring responsibilities to wellbeing.</a:t>
          </a:r>
        </a:p>
      </dsp:txBody>
      <dsp:txXfrm>
        <a:off x="112630" y="246220"/>
        <a:ext cx="6403544" cy="2081980"/>
      </dsp:txXfrm>
    </dsp:sp>
    <dsp:sp modelId="{82761E3C-07BD-4D9B-AC86-D32B172EE513}">
      <dsp:nvSpPr>
        <dsp:cNvPr id="0" name=""/>
        <dsp:cNvSpPr/>
      </dsp:nvSpPr>
      <dsp:spPr>
        <a:xfrm>
          <a:off x="0" y="2538750"/>
          <a:ext cx="6628804" cy="230724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Trainees typically work at either 60% or 80% FTE but in exceptional circumstances may work another percentage.</a:t>
          </a:r>
        </a:p>
      </dsp:txBody>
      <dsp:txXfrm>
        <a:off x="112630" y="2651380"/>
        <a:ext cx="6403544" cy="2081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1A6DF-0273-4C9F-A1CF-A320F9DB6FD1}">
      <dsp:nvSpPr>
        <dsp:cNvPr id="0" name=""/>
        <dsp:cNvSpPr/>
      </dsp:nvSpPr>
      <dsp:spPr>
        <a:xfrm>
          <a:off x="17267" y="0"/>
          <a:ext cx="2777455" cy="8332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481" tIns="219481" rIns="219481" bIns="219481" numCol="1" spcCol="1270" rtlCol="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noProof="0" dirty="0">
              <a:latin typeface="+mj-lt"/>
            </a:rPr>
            <a:t>Slot Share </a:t>
          </a:r>
        </a:p>
      </dsp:txBody>
      <dsp:txXfrm>
        <a:off x="17267" y="0"/>
        <a:ext cx="2777455" cy="833236"/>
      </dsp:txXfrm>
    </dsp:sp>
    <dsp:sp modelId="{910C52EF-D1F5-4581-A150-24B263AF9343}">
      <dsp:nvSpPr>
        <dsp:cNvPr id="0" name=""/>
        <dsp:cNvSpPr/>
      </dsp:nvSpPr>
      <dsp:spPr>
        <a:xfrm>
          <a:off x="9004" y="812823"/>
          <a:ext cx="2798814" cy="29677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1" tIns="274351" rIns="274351" bIns="274351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latin typeface="Calibri" charset="0"/>
              <a:ea typeface="Calibri" charset="0"/>
              <a:cs typeface="Calibri" charset="0"/>
            </a:rPr>
            <a:t>2 or more doctors sharing slot or slots</a:t>
          </a: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latin typeface="Calibri" charset="0"/>
              <a:ea typeface="Calibri" charset="0"/>
              <a:cs typeface="Calibri" charset="0"/>
            </a:rPr>
            <a:t>Percentage working refers to the training time awarded by HEE to that trainee.</a:t>
          </a:r>
        </a:p>
      </dsp:txBody>
      <dsp:txXfrm>
        <a:off x="9004" y="812823"/>
        <a:ext cx="2798814" cy="2967777"/>
      </dsp:txXfrm>
    </dsp:sp>
    <dsp:sp modelId="{1F484571-9C36-4EBC-94E8-740ECF59A9E8}">
      <dsp:nvSpPr>
        <dsp:cNvPr id="0" name=""/>
        <dsp:cNvSpPr/>
      </dsp:nvSpPr>
      <dsp:spPr>
        <a:xfrm>
          <a:off x="2920107" y="0"/>
          <a:ext cx="2777455" cy="833236"/>
        </a:xfrm>
        <a:prstGeom prst="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481" tIns="219481" rIns="219481" bIns="219481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noProof="0" dirty="0">
              <a:latin typeface="+mj-lt"/>
              <a:ea typeface="Calibri" charset="0"/>
              <a:cs typeface="Calibri" charset="0"/>
            </a:rPr>
            <a:t>Job share</a:t>
          </a:r>
        </a:p>
      </dsp:txBody>
      <dsp:txXfrm>
        <a:off x="2920107" y="0"/>
        <a:ext cx="2777455" cy="833236"/>
      </dsp:txXfrm>
    </dsp:sp>
    <dsp:sp modelId="{8382FB71-379A-4A42-BEC2-AAF439B565D5}">
      <dsp:nvSpPr>
        <dsp:cNvPr id="0" name=""/>
        <dsp:cNvSpPr/>
      </dsp:nvSpPr>
      <dsp:spPr>
        <a:xfrm>
          <a:off x="2925273" y="701521"/>
          <a:ext cx="2759469" cy="3179915"/>
        </a:xfrm>
        <a:prstGeom prst="rect">
          <a:avLst/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595" tIns="273595" rIns="273595" bIns="273595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Doctors work usually 50% of FTE and receive 50% pay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2925273" y="701521"/>
        <a:ext cx="2759469" cy="3179915"/>
      </dsp:txXfrm>
    </dsp:sp>
    <dsp:sp modelId="{6B33ABE5-CEF1-4B39-82C3-F1FC644C0A8F}">
      <dsp:nvSpPr>
        <dsp:cNvPr id="0" name=""/>
        <dsp:cNvSpPr/>
      </dsp:nvSpPr>
      <dsp:spPr>
        <a:xfrm>
          <a:off x="5784271" y="0"/>
          <a:ext cx="2777455" cy="833236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481" tIns="219481" rIns="219481" bIns="219481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noProof="0" dirty="0">
              <a:latin typeface="+mj-lt"/>
              <a:ea typeface="Calibri" charset="0"/>
              <a:cs typeface="Calibri" charset="0"/>
            </a:rPr>
            <a:t>Reduce sessions in a fulltime slot</a:t>
          </a:r>
        </a:p>
      </dsp:txBody>
      <dsp:txXfrm>
        <a:off x="5784271" y="0"/>
        <a:ext cx="2777455" cy="833236"/>
      </dsp:txXfrm>
    </dsp:sp>
    <dsp:sp modelId="{D49AD3F7-B2B6-4709-A43B-C22DEB981B39}">
      <dsp:nvSpPr>
        <dsp:cNvPr id="0" name=""/>
        <dsp:cNvSpPr/>
      </dsp:nvSpPr>
      <dsp:spPr>
        <a:xfrm>
          <a:off x="5804523" y="708213"/>
          <a:ext cx="2657503" cy="3173223"/>
        </a:xfrm>
        <a:prstGeom prst="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rtlCol="0" anchor="t" anchorCtr="0">
          <a:noAutofit/>
        </a:bodyPr>
        <a:lstStyle/>
        <a:p>
          <a:pPr marL="0" lvl="0" indent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noProof="0" dirty="0"/>
            <a:t>Flexible trainee working reduced hours in a full-time slot  </a:t>
          </a:r>
          <a:endParaRPr lang="en-GB" sz="1600" kern="1200" noProof="0" dirty="0">
            <a:latin typeface="Calibri" charset="0"/>
            <a:ea typeface="Calibri" charset="0"/>
            <a:cs typeface="Calibri" charset="0"/>
          </a:endParaRPr>
        </a:p>
      </dsp:txBody>
      <dsp:txXfrm>
        <a:off x="5804523" y="708213"/>
        <a:ext cx="2657503" cy="31732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C33EB-FB91-4791-85D2-511B8A2FF6D0}">
      <dsp:nvSpPr>
        <dsp:cNvPr id="0" name=""/>
        <dsp:cNvSpPr/>
      </dsp:nvSpPr>
      <dsp:spPr>
        <a:xfrm>
          <a:off x="0" y="3748394"/>
          <a:ext cx="6628804" cy="12303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80% trainees are usually placed in a full time slot on their own but will work 80% of the shifts in this slot.</a:t>
          </a:r>
        </a:p>
      </dsp:txBody>
      <dsp:txXfrm>
        <a:off x="0" y="3748394"/>
        <a:ext cx="6628804" cy="1230306"/>
      </dsp:txXfrm>
    </dsp:sp>
    <dsp:sp modelId="{C52051F8-265A-40F2-A58A-D099D1FEA956}">
      <dsp:nvSpPr>
        <dsp:cNvPr id="0" name=""/>
        <dsp:cNvSpPr/>
      </dsp:nvSpPr>
      <dsp:spPr>
        <a:xfrm rot="10800000">
          <a:off x="0" y="1874637"/>
          <a:ext cx="6628804" cy="1892211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If only one 60% trainee is in a full time slot they will only be expected to work 60% of each shift type within that slot.</a:t>
          </a:r>
        </a:p>
      </dsp:txBody>
      <dsp:txXfrm rot="10800000">
        <a:off x="0" y="1874637"/>
        <a:ext cx="6628804" cy="1229502"/>
      </dsp:txXfrm>
    </dsp:sp>
    <dsp:sp modelId="{1788BA22-E466-4D79-B27B-E87732276F04}">
      <dsp:nvSpPr>
        <dsp:cNvPr id="0" name=""/>
        <dsp:cNvSpPr/>
      </dsp:nvSpPr>
      <dsp:spPr>
        <a:xfrm rot="10800000">
          <a:off x="0" y="880"/>
          <a:ext cx="6628804" cy="1892211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Typically 60% LTFT Trainees will be paired with another trainee  who also works at 60% within a slot share unless multiple slots are available.</a:t>
          </a:r>
        </a:p>
      </dsp:txBody>
      <dsp:txXfrm rot="10800000">
        <a:off x="0" y="880"/>
        <a:ext cx="6628804" cy="1229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E5F5C-1B21-4E18-95A3-2CB18548A99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BC602-7248-49D5-913A-8C753524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4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98C5307-140F-447F-BCBA-BB92E3A290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77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98C5307-140F-447F-BCBA-BB92E3A290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171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98C5307-140F-447F-BCBA-BB92E3A290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76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1595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131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08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0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rtlCol="0"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r>
              <a:rPr lang="en-GB" noProof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7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rtlCol="0"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r>
              <a:rPr lang="en-GB" noProof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0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 rtlCol="0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>
              <a:defRPr/>
            </a:pPr>
            <a:r>
              <a:rPr lang="en-GB" noProof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r>
              <a:rPr lang="en-GB" noProof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5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9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2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9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6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7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61AA-5A98-4049-A93E-477E5505141A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  <p:sldLayoutId id="214748368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EB84E-B44A-8E4B-0DA7-EEEF04B48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4798447" cy="3155419"/>
          </a:xfrm>
        </p:spPr>
        <p:txBody>
          <a:bodyPr anchor="b">
            <a:normAutofit fontScale="90000"/>
          </a:bodyPr>
          <a:lstStyle/>
          <a:p>
            <a:pPr algn="l"/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r>
              <a:rPr lang="en-US" sz="4400" dirty="0"/>
              <a:t>Flexible Working:</a:t>
            </a:r>
            <a:br>
              <a:rPr lang="en-US" sz="4400" dirty="0"/>
            </a:br>
            <a:r>
              <a:rPr lang="en-US" sz="4400" dirty="0"/>
              <a:t>A Guide To Departmental LTFT Rostering For </a:t>
            </a:r>
            <a:r>
              <a:rPr lang="en-US" sz="4400" dirty="0" err="1"/>
              <a:t>Paediatric</a:t>
            </a:r>
            <a:r>
              <a:rPr lang="en-US" sz="4400" dirty="0"/>
              <a:t> Trainees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4D820-A49E-EDCD-DD51-1C8442851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672" y="4074784"/>
            <a:ext cx="5526559" cy="2054306"/>
          </a:xfrm>
        </p:spPr>
        <p:txBody>
          <a:bodyPr anchor="t">
            <a:normAutofit/>
          </a:bodyPr>
          <a:lstStyle/>
          <a:p>
            <a:pPr algn="l"/>
            <a:r>
              <a:rPr lang="en-US" sz="1600" dirty="0"/>
              <a:t>Dr Katherine Crombie (WM </a:t>
            </a:r>
            <a:r>
              <a:rPr lang="en-US" sz="1600" dirty="0" err="1"/>
              <a:t>Paeds</a:t>
            </a:r>
            <a:r>
              <a:rPr lang="en-US" sz="1600" dirty="0"/>
              <a:t> Trainee and LTFT rep)</a:t>
            </a:r>
          </a:p>
          <a:p>
            <a:pPr algn="l"/>
            <a:r>
              <a:rPr lang="en-US" sz="1600" dirty="0"/>
              <a:t>					And</a:t>
            </a:r>
          </a:p>
          <a:p>
            <a:pPr algn="l"/>
            <a:r>
              <a:rPr lang="en-US" sz="1600" dirty="0"/>
              <a:t>Dr Helen Goodyear (Associate PG Dean LTFT and Careers)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With Thanks to Dr Lisa </a:t>
            </a:r>
            <a:r>
              <a:rPr lang="en-US" sz="1600" dirty="0" err="1"/>
              <a:t>Kheler</a:t>
            </a:r>
            <a:r>
              <a:rPr lang="en-US" sz="1600" dirty="0"/>
              <a:t> (ED Consultant)</a:t>
            </a:r>
            <a:endParaRPr lang="en-GB" sz="1600" dirty="0"/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262C9804-813C-BE30-7B34-7A63A7CBAC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04" r="16636"/>
          <a:stretch/>
        </p:blipFill>
        <p:spPr>
          <a:xfrm>
            <a:off x="5996628" y="10"/>
            <a:ext cx="61953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61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0622F47C-D986-4C50-BD14-2C1E537C2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What a good flexible rota looks like and where to start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05AC8F8-F459-42EB-AA23-F556AEDD72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GB" dirty="0"/>
              <a:t>Step one: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FFE8322-74A2-43C3-B71A-8DD6B2DC0D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>
            <a:normAutofit fontScale="92500" lnSpcReduction="20000"/>
          </a:bodyPr>
          <a:lstStyle/>
          <a:p>
            <a:pPr lvl="0" rtl="0"/>
            <a:r>
              <a:rPr lang="en-GB" dirty="0"/>
              <a:t>Each LTFT doctor should have a personalised work schedule built for them, so talk to them. </a:t>
            </a:r>
          </a:p>
          <a:p>
            <a:pPr lvl="0" rtl="0"/>
            <a:r>
              <a:rPr lang="en-GB" dirty="0"/>
              <a:t>Have your FT rota ready to help you work out the number of shifts.</a:t>
            </a:r>
          </a:p>
          <a:p>
            <a:pPr lvl="0" rtl="0"/>
            <a:r>
              <a:rPr lang="en-GB" dirty="0"/>
              <a:t>They should be working the correct proportion of hours and shift types, included in the full-time template, for their LTFT percentage.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417E53-E35C-4BA6-B238-61D2C004A2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GB" dirty="0"/>
              <a:t>Step two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2AA922F-7FCE-49A0-92E0-60263B0E006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sz="1800" dirty="0"/>
              <a:t>Calculate the number of each shift type needed for the LTFT percentage compared to FT.</a:t>
            </a:r>
          </a:p>
          <a:p>
            <a:pPr rtl="0"/>
            <a:r>
              <a:rPr lang="en-GB" sz="1800" dirty="0"/>
              <a:t>Any increase in the participation in the on call rota can only be done with the trainees agreement.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4D68F73-4FB1-4145-BF89-FE36142E5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dirty="0"/>
              <a:t>Step 3 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67F3EB6-BBF7-400D-831B-2949763446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sz="1800" dirty="0"/>
              <a:t>Rota pattern shouldn’t be completely different to FT trainees.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20C49D-5E38-4E7C-A240-4B2D015F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lvl="0" rtl="0"/>
            <a:r>
              <a:rPr lang="en-GB" dirty="0"/>
              <a:t>Making a flexible rota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6D34A-9686-45B2-97D0-AD20167B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lvl="0" rtl="0"/>
            <a:r>
              <a:rPr lang="en-GB" dirty="0"/>
              <a:t>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EC6D8-4D66-4B16-AD3F-2850D6135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lvl="0" rtl="0"/>
            <a:fld id="{06B786C7-B8F9-4072-AAAA-17258464D730}" type="slidenum">
              <a:rPr lang="en-GB" smtClean="0"/>
              <a:pPr lvl="0" rtl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49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0622F47C-D986-4C50-BD14-2C1E537C2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GB" dirty="0"/>
              <a:t>What a good flexible rota looks like and where to start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05AC8F8-F459-42EB-AA23-F556AEDD72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GB" dirty="0"/>
              <a:t>Step four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FFE8322-74A2-43C3-B71A-8DD6B2DC0D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en-GB" sz="1800" dirty="0"/>
              <a:t>Try to preserve educational opportunities while maintaining a safe service. So set teaching days both doctors should be present etc where possible </a:t>
            </a:r>
          </a:p>
          <a:p>
            <a:pPr lvl="0" rtl="0"/>
            <a:r>
              <a:rPr lang="en-GB" sz="1800" dirty="0"/>
              <a:t>Clinics and theatre time should ideally be prospectively designed into rotas</a:t>
            </a:r>
            <a:r>
              <a:rPr lang="en-GB" dirty="0"/>
              <a:t>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417E53-E35C-4BA6-B238-61D2C004A2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GB" dirty="0"/>
              <a:t>Step five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2AA922F-7FCE-49A0-92E0-60263B0E006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sz="1800" dirty="0"/>
              <a:t>Look for consistent runs of twilight or night shifts.</a:t>
            </a:r>
          </a:p>
          <a:p>
            <a:pPr rtl="0"/>
            <a:r>
              <a:rPr lang="en-GB" sz="1800" dirty="0"/>
              <a:t>Good forward rostering (day/twilight/night) patterns should be maintained to minimise fatigue</a:t>
            </a:r>
          </a:p>
          <a:p>
            <a:pPr rtl="0"/>
            <a:endParaRPr lang="en-GB" sz="18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4D68F73-4FB1-4145-BF89-FE36142E5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dirty="0"/>
              <a:t>Other steps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67F3EB6-BBF7-400D-831B-2949763446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en-GB" sz="1600" dirty="0"/>
              <a:t>Set working day patterns, where requested by the doctor, in line with the statutory right to request flexible working, provided that service needs can be met.</a:t>
            </a:r>
          </a:p>
          <a:p>
            <a:pPr rtl="0"/>
            <a:r>
              <a:rPr lang="en-GB" sz="1600" dirty="0"/>
              <a:t>If fixed days are in place, it should be maintained through out placement. Adequate notice if changed in next placement.</a:t>
            </a:r>
          </a:p>
          <a:p>
            <a:pPr rtl="0"/>
            <a:r>
              <a:rPr lang="en-GB" sz="1600" dirty="0"/>
              <a:t>Slot share doctors disagreements should be discussed with LTFT leads together with dept</a:t>
            </a:r>
            <a:endParaRPr lang="en-GB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20C49D-5E38-4E7C-A240-4B2D015F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lvl="0" rtl="0"/>
            <a:r>
              <a:rPr lang="en-GB" dirty="0"/>
              <a:t>Making a flexible rota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6D34A-9686-45B2-97D0-AD20167B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lvl="0" rtl="0"/>
            <a:r>
              <a:rPr lang="en-GB" dirty="0"/>
              <a:t>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EC6D8-4D66-4B16-AD3F-2850D6135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lvl="0" rtl="0"/>
            <a:fld id="{06B786C7-B8F9-4072-AAAA-17258464D730}" type="slidenum">
              <a:rPr lang="en-GB" smtClean="0"/>
              <a:pPr lvl="0" rtl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29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CD91DF4-FE5D-C19C-317A-1ED3814B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 few more guidance steps…</a:t>
            </a:r>
            <a:endParaRPr lang="en-US" sz="3200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E0A5E612-82FC-01F8-FFC4-38E11F5046E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latin typeface="+mj-lt"/>
              </a:rPr>
              <a:t>Attendance at mandatory regional teaching should be factored into LTFT work schedules at a minimum of a pro-rata basis. Fixed days of mandatory teaching will need to be incorporated into LTFT work schedules to facilitate this occurring. </a:t>
            </a:r>
            <a:r>
              <a:rPr lang="en-GB" sz="2000" b="1" dirty="0">
                <a:solidFill>
                  <a:srgbClr val="0070C0"/>
                </a:solidFill>
                <a:latin typeface="+mj-lt"/>
              </a:rPr>
              <a:t>Trainees should not therefore have Wednesday as a non-working day due to regional teaching days falling on these days.</a:t>
            </a:r>
          </a:p>
          <a:p>
            <a:pPr marL="0" indent="0">
              <a:buNone/>
            </a:pPr>
            <a:endParaRPr lang="en-GB" sz="2000" b="1" dirty="0">
              <a:latin typeface="+mj-lt"/>
            </a:endParaRPr>
          </a:p>
          <a:p>
            <a:r>
              <a:rPr lang="en-GB" sz="2000" dirty="0">
                <a:latin typeface="+mj-lt"/>
              </a:rPr>
              <a:t>Study leave should be prospectively sought for all teaching, courses and educational opportunities that fall on non-working days and where study leave approval is granted it must be compensated with TOIL. </a:t>
            </a: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>
                <a:latin typeface="+mj-lt"/>
              </a:rPr>
              <a:t>All LTFT rotas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must be new deal compliant with the compulsory rest periods included.</a:t>
            </a:r>
            <a:r>
              <a:rPr lang="en-GB" sz="2000" dirty="0">
                <a:latin typeface="+mj-lt"/>
              </a:rPr>
              <a:t>.</a:t>
            </a:r>
            <a:endParaRPr lang="en-US" sz="2000" dirty="0">
              <a:latin typeface="+mj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81F37-6396-E620-EBB3-97809CD7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Flexible training rotas</a:t>
            </a:r>
            <a:endParaRPr lang="en-GB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75585B-AF25-1247-A29C-3BEB3F1A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en-GB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C28EE-0A10-8BD4-A5A9-701873DE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fld id="{CD6D940D-6D44-4DF9-9322-B4B11F7EDCD0}" type="slidenum">
              <a:rPr lang="en-GB" noProof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rtl="0">
                <a:spcAft>
                  <a:spcPts val="600"/>
                </a:spcAft>
                <a:defRPr/>
              </a:pPr>
              <a:t>12</a:t>
            </a:fld>
            <a:endParaRPr lang="en-GB" noProof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62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432C665-38CA-A8E5-7B31-62C34323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write a LTFT </a:t>
            </a:r>
            <a:r>
              <a:rPr lang="en-US" dirty="0" err="1"/>
              <a:t>rota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468D73F-11AF-9B55-80E7-CAF7F674B61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Shift Allocation:</a:t>
            </a:r>
          </a:p>
          <a:p>
            <a:pPr marL="0" indent="0">
              <a:buNone/>
            </a:pPr>
            <a:r>
              <a:rPr lang="en-US" dirty="0"/>
              <a:t>Within </a:t>
            </a:r>
            <a:r>
              <a:rPr lang="en-US" dirty="0" err="1"/>
              <a:t>Paediatrics</a:t>
            </a:r>
            <a:r>
              <a:rPr lang="en-US" dirty="0"/>
              <a:t> all LTFT Trainees must work the correct % of ALL shifts.</a:t>
            </a:r>
          </a:p>
          <a:p>
            <a:pPr marL="0" indent="0">
              <a:buNone/>
            </a:pPr>
            <a:r>
              <a:rPr lang="en-US" dirty="0"/>
              <a:t>For example at 80% a trainee would be expected to work 80% of the following:</a:t>
            </a:r>
          </a:p>
          <a:p>
            <a:pPr marL="457200" lvl="1" indent="0">
              <a:buNone/>
            </a:pPr>
            <a:r>
              <a:rPr lang="en-US" dirty="0"/>
              <a:t>- Standard Days</a:t>
            </a:r>
          </a:p>
          <a:p>
            <a:pPr marL="457200" lvl="1" indent="0">
              <a:buNone/>
            </a:pPr>
            <a:r>
              <a:rPr lang="en-US" dirty="0"/>
              <a:t>- Weekday Long Days</a:t>
            </a:r>
          </a:p>
          <a:p>
            <a:pPr marL="457200" lvl="1" indent="0">
              <a:buNone/>
            </a:pPr>
            <a:r>
              <a:rPr lang="en-US" dirty="0"/>
              <a:t>- Weekday Nights</a:t>
            </a:r>
          </a:p>
          <a:p>
            <a:pPr marL="457200" lvl="1" indent="0">
              <a:buNone/>
            </a:pPr>
            <a:r>
              <a:rPr lang="en-US" dirty="0"/>
              <a:t>- Weekend Long Days</a:t>
            </a:r>
          </a:p>
          <a:p>
            <a:pPr marL="457200" lvl="1" indent="0">
              <a:buNone/>
            </a:pPr>
            <a:r>
              <a:rPr lang="en-US" dirty="0"/>
              <a:t>- Weekend Nights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On a slot share with two 60% trainees, trainees would be expected to cover all shifts within that rota slot, but would also need to make up the extra 10% of all types of shifts.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83839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84F6-7D8B-B4C1-5F2B-1D2E6481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calculate the appropriate number of shifts.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10FB0-2743-0895-5455-FFD20D52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easiest way to do this is :</a:t>
            </a:r>
          </a:p>
          <a:p>
            <a:pPr marL="514350" indent="-514350">
              <a:buAutoNum type="arabicPeriod"/>
            </a:pPr>
            <a:r>
              <a:rPr lang="en-US" dirty="0"/>
              <a:t>Count the total number of each shift in their full time </a:t>
            </a:r>
            <a:r>
              <a:rPr lang="en-US" dirty="0" err="1"/>
              <a:t>rota</a:t>
            </a:r>
            <a:r>
              <a:rPr lang="en-US" dirty="0"/>
              <a:t> slot.</a:t>
            </a:r>
          </a:p>
          <a:p>
            <a:pPr marL="514350" indent="-514350">
              <a:buAutoNum type="arabicPeriod"/>
            </a:pPr>
            <a:r>
              <a:rPr lang="en-US" dirty="0"/>
              <a:t>Multiply each of these by their percentage. </a:t>
            </a:r>
          </a:p>
          <a:p>
            <a:pPr marL="514350" indent="-514350">
              <a:buAutoNum type="arabicPeriod"/>
            </a:pPr>
            <a:r>
              <a:rPr lang="en-US" dirty="0"/>
              <a:t>Then round up/down to make a whole shift.</a:t>
            </a:r>
          </a:p>
          <a:p>
            <a:pPr marL="514350" indent="-514350">
              <a:buAutoNum type="arabicPeriod"/>
            </a:pPr>
            <a:r>
              <a:rPr lang="en-US" dirty="0"/>
              <a:t>Count the number of each shift being worked once the NWD shifts have been removed</a:t>
            </a:r>
          </a:p>
          <a:p>
            <a:pPr marL="514350" indent="-514350">
              <a:buAutoNum type="arabicPeriod"/>
            </a:pPr>
            <a:r>
              <a:rPr lang="en-US" dirty="0"/>
              <a:t>Work out how many shifts need to be dropped/added to make the correct percentage.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053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0F9B-1D5B-C5AF-ECEB-428675F5D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How to calculate the appropriate number of shifts.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470342-8A53-AA2E-30A5-B21A7F511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39" y="2160589"/>
            <a:ext cx="2927185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/>
              <a:t>It is almost impossible to work the exact percentage of each type of shift.</a:t>
            </a:r>
          </a:p>
          <a:p>
            <a:pPr>
              <a:lnSpc>
                <a:spcPct val="90000"/>
              </a:lnSpc>
            </a:pPr>
            <a:r>
              <a:rPr lang="en-US" sz="1500"/>
              <a:t>It is important to round up/down to ensure a rough %FTE of each type of shift is covered.</a:t>
            </a:r>
          </a:p>
          <a:p>
            <a:pPr>
              <a:lnSpc>
                <a:spcPct val="90000"/>
              </a:lnSpc>
            </a:pPr>
            <a:r>
              <a:rPr lang="en-US" sz="1500"/>
              <a:t>Zero days on the rota DO NOT need to be calculated/dropped or added as these only exist to ensure rota compliance. By working the correct % of all shift type the correct number of zero days will be present on the rota.</a:t>
            </a:r>
            <a:endParaRPr lang="en-GB" sz="150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A82FBBC-441D-3D18-617A-9FC90A4A4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465537"/>
              </p:ext>
            </p:extLst>
          </p:nvPr>
        </p:nvGraphicFramePr>
        <p:xfrm>
          <a:off x="817474" y="2405077"/>
          <a:ext cx="5283293" cy="339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957">
                  <a:extLst>
                    <a:ext uri="{9D8B030D-6E8A-4147-A177-3AD203B41FA5}">
                      <a16:colId xmlns:a16="http://schemas.microsoft.com/office/drawing/2014/main" val="2766405408"/>
                    </a:ext>
                  </a:extLst>
                </a:gridCol>
                <a:gridCol w="610122">
                  <a:extLst>
                    <a:ext uri="{9D8B030D-6E8A-4147-A177-3AD203B41FA5}">
                      <a16:colId xmlns:a16="http://schemas.microsoft.com/office/drawing/2014/main" val="1021201513"/>
                    </a:ext>
                  </a:extLst>
                </a:gridCol>
                <a:gridCol w="586400">
                  <a:extLst>
                    <a:ext uri="{9D8B030D-6E8A-4147-A177-3AD203B41FA5}">
                      <a16:colId xmlns:a16="http://schemas.microsoft.com/office/drawing/2014/main" val="3848221676"/>
                    </a:ext>
                  </a:extLst>
                </a:gridCol>
                <a:gridCol w="935108">
                  <a:extLst>
                    <a:ext uri="{9D8B030D-6E8A-4147-A177-3AD203B41FA5}">
                      <a16:colId xmlns:a16="http://schemas.microsoft.com/office/drawing/2014/main" val="2642515593"/>
                    </a:ext>
                  </a:extLst>
                </a:gridCol>
                <a:gridCol w="1108277">
                  <a:extLst>
                    <a:ext uri="{9D8B030D-6E8A-4147-A177-3AD203B41FA5}">
                      <a16:colId xmlns:a16="http://schemas.microsoft.com/office/drawing/2014/main" val="957939431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1702878858"/>
                    </a:ext>
                  </a:extLst>
                </a:gridCol>
              </a:tblGrid>
              <a:tr h="565145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Rota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60%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Working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Owe/Drop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Would work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77837"/>
                  </a:ext>
                </a:extLst>
              </a:tr>
              <a:tr h="5651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Weekday Long Day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15.6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Owe 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38768"/>
                  </a:ext>
                </a:extLst>
              </a:tr>
              <a:tr h="5651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Weekday Normal Day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30.6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Drop 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884941"/>
                  </a:ext>
                </a:extLst>
              </a:tr>
              <a:tr h="5651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Weekday Nights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7.2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Drop 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13124"/>
                  </a:ext>
                </a:extLst>
              </a:tr>
              <a:tr h="5651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Weekend Long Day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7.2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Drop 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78808"/>
                  </a:ext>
                </a:extLst>
              </a:tr>
              <a:tr h="5651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Weekend Nights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3.6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Drop 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89" marR="9489" marT="9489" marB="0" anchor="b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28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36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A0F67-1F2E-2685-8F92-68A406BC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working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80883-B502-1499-A645-4D8B05AAF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655" y="1565366"/>
            <a:ext cx="8596668" cy="3880773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endParaRPr lang="en-US" sz="1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algn="l" fontAlgn="base"/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Based on the new contract Enhanced pay doesn't start until after 9pm on any night.</a:t>
            </a:r>
          </a:p>
          <a:p>
            <a:pPr algn="l" fontAlgn="base"/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</a:t>
            </a:r>
            <a:r>
              <a:rPr lang="en-US" dirty="0">
                <a:solidFill>
                  <a:srgbClr val="242424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W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eekend pay is only paid for Saturday and Sunday shifts. </a:t>
            </a:r>
          </a:p>
          <a:p>
            <a:pPr algn="l" fontAlgn="base"/>
            <a:r>
              <a:rPr lang="en-US" dirty="0">
                <a:solidFill>
                  <a:srgbClr val="242424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When 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calculating weekend frequency</a:t>
            </a:r>
            <a:r>
              <a:rPr lang="en-US" dirty="0">
                <a:solidFill>
                  <a:srgbClr val="242424"/>
                </a:solidFill>
                <a:highlight>
                  <a:srgbClr val="FFFFFF"/>
                </a:highlight>
                <a:latin typeface="Aptos" panose="020B0004020202020204" pitchFamily="34" charset="0"/>
              </a:rPr>
              <a:t>, this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is only based on Sat/Sun shifts and does not included Friday.</a:t>
            </a:r>
          </a:p>
          <a:p>
            <a:pPr algn="l" fontAlgn="base"/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For that reason Friday Standard and Long Days should be considered to be weekday shifts and calculated as such.</a:t>
            </a:r>
          </a:p>
          <a:p>
            <a:pPr algn="l" fontAlgn="base"/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Trainees should not be made to work on non-working days and therefore should not be made to work Friday LDs if their Non Working Day is a Friday without prior agreement of the trainee.</a:t>
            </a:r>
          </a:p>
        </p:txBody>
      </p:sp>
    </p:spTree>
    <p:extLst>
      <p:ext uri="{BB962C8B-B14F-4D97-AF65-F5344CB8AC3E}">
        <p14:creationId xmlns:p14="http://schemas.microsoft.com/office/powerpoint/2010/main" val="2077705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8991CD-58F0-3B69-C2D3-C9AF163C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>
                <a:solidFill>
                  <a:schemeClr val="accent1"/>
                </a:solidFill>
              </a:rPr>
              <a:t>Worked Examples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F1714E-F865-B5DF-6BF5-AD323C88FCC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71971" y="999460"/>
            <a:ext cx="3123620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The following are worked examples of what a LTFT rota may look like.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09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264A5-F7F8-1F5D-260C-E887D58D8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en-US" dirty="0"/>
              <a:t>Worked Example 1: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8EC29-8E08-576D-90C0-01F98DD1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4810872" cy="37286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/>
              <a:t>1. An 80% Trainee with a fixed non working day on a Friday:</a:t>
            </a:r>
          </a:p>
          <a:p>
            <a:pPr marL="0" indent="0">
              <a:buNone/>
            </a:pPr>
            <a:r>
              <a:rPr lang="en-US" sz="1800" dirty="0"/>
              <a:t>	- The Trainee would not work any of the shifts in 	grey.</a:t>
            </a:r>
          </a:p>
          <a:p>
            <a:pPr marL="0" indent="0">
              <a:buNone/>
            </a:pPr>
            <a:r>
              <a:rPr lang="en-US" sz="1800" dirty="0"/>
              <a:t>	- As you can see they should not work the 	Thursday night shift as this would mean 	working into their Friday NWD</a:t>
            </a:r>
          </a:p>
          <a:p>
            <a:pPr marL="0" indent="0">
              <a:buNone/>
            </a:pPr>
            <a:r>
              <a:rPr lang="en-US" sz="1800" dirty="0"/>
              <a:t>	- The preferred option is also that they do not 	work any part of the LD or night shift on the 	Friday to avoid working on a non working day.</a:t>
            </a:r>
          </a:p>
          <a:p>
            <a:pPr marL="0" indent="0">
              <a:buNone/>
            </a:pPr>
            <a:r>
              <a:rPr lang="en-US" sz="1800" dirty="0"/>
              <a:t>	- They would need to work 80% of all types of 	shift.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  <a:endParaRPr lang="en-GB" sz="1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AB7D02-E400-3601-8B0C-392A61034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75319"/>
              </p:ext>
            </p:extLst>
          </p:nvPr>
        </p:nvGraphicFramePr>
        <p:xfrm>
          <a:off x="6929464" y="672286"/>
          <a:ext cx="2978103" cy="5591592"/>
        </p:xfrm>
        <a:graphic>
          <a:graphicData uri="http://schemas.openxmlformats.org/drawingml/2006/table">
            <a:tbl>
              <a:tblPr/>
              <a:tblGrid>
                <a:gridCol w="1156111">
                  <a:extLst>
                    <a:ext uri="{9D8B030D-6E8A-4147-A177-3AD203B41FA5}">
                      <a16:colId xmlns:a16="http://schemas.microsoft.com/office/drawing/2014/main" val="1325000817"/>
                    </a:ext>
                  </a:extLst>
                </a:gridCol>
                <a:gridCol w="1821992">
                  <a:extLst>
                    <a:ext uri="{9D8B030D-6E8A-4147-A177-3AD203B41FA5}">
                      <a16:colId xmlns:a16="http://schemas.microsoft.com/office/drawing/2014/main" val="2151962942"/>
                    </a:ext>
                  </a:extLst>
                </a:gridCol>
              </a:tblGrid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46620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444824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 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97238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34483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78705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W/E 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348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W/E 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95256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024587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539848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867261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160249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856394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994533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875656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31155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40870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63873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17019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54164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960414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36323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78079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10361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Day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494092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98192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Weekend 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61206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Weekend Night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49779"/>
                  </a:ext>
                </a:extLst>
              </a:tr>
              <a:tr h="1920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  <a:endParaRPr lang="en-GB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Weekend Night</a:t>
                      </a:r>
                      <a:endParaRPr lang="en-GB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61" marR="6061" marT="60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654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901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BBE8-1CF7-EC74-21D0-3C2BD5CC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Example 2: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26951-E658-3A92-7B96-F34237762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788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2. An 80% Trainee with a fixed NWD on a Monday: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trainee will not work any of the shifts in grey. </a:t>
            </a:r>
          </a:p>
          <a:p>
            <a:pPr marL="0" indent="0">
              <a:buNone/>
            </a:pPr>
            <a:r>
              <a:rPr lang="en-US" dirty="0"/>
              <a:t>Ideally they should not work Sunday night without prior agreement of the trainee. (See note below)</a:t>
            </a:r>
          </a:p>
          <a:p>
            <a:pPr marL="0" indent="0">
              <a:buNone/>
            </a:pPr>
            <a:r>
              <a:rPr lang="en-US" dirty="0"/>
              <a:t>As long days fall on some non-working days the trainee may need to work some additional long day shifts to make a total of 80% weekday Long days compared to a full time </a:t>
            </a:r>
            <a:r>
              <a:rPr lang="en-US" dirty="0" err="1"/>
              <a:t>rota</a:t>
            </a:r>
            <a:r>
              <a:rPr lang="en-US" dirty="0"/>
              <a:t> averaged over the 6m or 12m period that they are working.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NB: There is debate about this (NHS Employers say it should be worked, BMA says not) and usually if a LTFT trainee does work the Sunday night it will often be with agreement that they can leave early to get home for childcare.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EAE07A2-3CFF-296C-C707-6E0E16BEC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36269"/>
              </p:ext>
            </p:extLst>
          </p:nvPr>
        </p:nvGraphicFramePr>
        <p:xfrm>
          <a:off x="6518155" y="658753"/>
          <a:ext cx="2194524" cy="57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266950" imgH="7410450" progId="Excel.Sheet.12">
                  <p:embed/>
                </p:oleObj>
              </mc:Choice>
              <mc:Fallback>
                <p:oleObj name="Worksheet" r:id="rId2" imgW="2266950" imgH="741045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FEAE07A2-3CFF-296C-C707-6E0E16BEC5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18155" y="658753"/>
                        <a:ext cx="2194524" cy="575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602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B362D-1934-C574-31F6-6DF560AA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How to use this guide</a:t>
            </a: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72382A-A899-5FBD-11BB-1992132C7CF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17124331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365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9070-88A9-223A-EFD6-7DB58D73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Worked example 3: </a:t>
            </a:r>
            <a:br>
              <a:rPr lang="en-US" dirty="0"/>
            </a:br>
            <a:r>
              <a:rPr lang="en-US" dirty="0"/>
              <a:t>60% Slot Share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AFFFAF-0DD1-64EF-9687-F9E4258F7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78592" cy="4351338"/>
          </a:xfrm>
        </p:spPr>
        <p:txBody>
          <a:bodyPr>
            <a:normAutofit/>
          </a:bodyPr>
          <a:lstStyle/>
          <a:p>
            <a:r>
              <a:rPr lang="en-US" dirty="0"/>
              <a:t>In this example </a:t>
            </a:r>
            <a:r>
              <a:rPr lang="en-US" dirty="0">
                <a:solidFill>
                  <a:srgbClr val="7030A0"/>
                </a:solidFill>
              </a:rPr>
              <a:t>Trainee A</a:t>
            </a:r>
            <a:r>
              <a:rPr lang="en-US" dirty="0"/>
              <a:t> works Mon-Wed and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Trainee B</a:t>
            </a:r>
            <a:r>
              <a:rPr lang="en-US" dirty="0"/>
              <a:t> works Wed-Fri on the same full time slot.</a:t>
            </a:r>
          </a:p>
          <a:p>
            <a:r>
              <a:rPr lang="en-US" dirty="0"/>
              <a:t>All shifts within the slot are covered</a:t>
            </a:r>
          </a:p>
          <a:p>
            <a:r>
              <a:rPr lang="en-US" dirty="0">
                <a:solidFill>
                  <a:srgbClr val="7030A0"/>
                </a:solidFill>
              </a:rPr>
              <a:t>Trainee 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should not </a:t>
            </a:r>
            <a:r>
              <a:rPr lang="en-US" dirty="0"/>
              <a:t>work Wednesday night into Thursday and it is preferred that they do not work the LD or Night Shift on a Friday to prevent them working on a non working day. 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Trainee B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Sunday night can be problematic and if possible trainee B should not work this night or be allowed to leave in time for caring commitments in the morning.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300B8B-3A5E-C8E4-2762-5B57FC267D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170273"/>
              </p:ext>
            </p:extLst>
          </p:nvPr>
        </p:nvGraphicFramePr>
        <p:xfrm>
          <a:off x="7491143" y="520730"/>
          <a:ext cx="3662812" cy="6108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438650" imgH="9213850" progId="Excel.Sheet.12">
                  <p:embed/>
                </p:oleObj>
              </mc:Choice>
              <mc:Fallback>
                <p:oleObj name="Worksheet" r:id="rId2" imgW="4438650" imgH="921385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1300B8B-3A5E-C8E4-2762-5B57FC267D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91143" y="520730"/>
                        <a:ext cx="3662812" cy="6108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699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BBB46E-3130-A816-20BF-85A1DE5D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60% Slot Share – weekend split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79C5BC-5814-8B77-E185-5F8E0C095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weekend shifts must be covered, </a:t>
            </a:r>
          </a:p>
          <a:p>
            <a:r>
              <a:rPr lang="en-US" dirty="0"/>
              <a:t>There are 2 different ways to split the weekend shifts, what is important is the shifts are split equally and both trainee A and B work 60% of all shift types.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NB: Splitting weekends can have significant cost implications for the trust and make a LTFT trainee’s salary proportionately greater than for a fulltime trainee.</a:t>
            </a:r>
          </a:p>
        </p:txBody>
      </p:sp>
    </p:spTree>
    <p:extLst>
      <p:ext uri="{BB962C8B-B14F-4D97-AF65-F5344CB8AC3E}">
        <p14:creationId xmlns:p14="http://schemas.microsoft.com/office/powerpoint/2010/main" val="554533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A5AF-51A7-8A65-A07B-4694748C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Weekend Slot Share: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28BBF3-F7B8-35A9-4469-460E87E02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1:</a:t>
            </a:r>
          </a:p>
          <a:p>
            <a:pPr marL="0" indent="0">
              <a:buNone/>
            </a:pPr>
            <a:r>
              <a:rPr lang="en-US" dirty="0"/>
              <a:t>Trainees work both days of</a:t>
            </a:r>
          </a:p>
          <a:p>
            <a:pPr marL="0" indent="0">
              <a:buNone/>
            </a:pPr>
            <a:r>
              <a:rPr lang="en-US" dirty="0"/>
              <a:t>a weekend on call but alternate </a:t>
            </a:r>
          </a:p>
          <a:p>
            <a:pPr marL="0" indent="0">
              <a:buNone/>
            </a:pPr>
            <a:r>
              <a:rPr lang="en-US" dirty="0"/>
              <a:t>Weekends.</a:t>
            </a:r>
          </a:p>
          <a:p>
            <a:pPr marL="0" indent="0">
              <a:buNone/>
            </a:pPr>
            <a:r>
              <a:rPr lang="en-US" dirty="0"/>
              <a:t>Note that in the first weekend</a:t>
            </a:r>
          </a:p>
          <a:p>
            <a:pPr marL="0" indent="0">
              <a:buNone/>
            </a:pPr>
            <a:r>
              <a:rPr lang="en-US" dirty="0"/>
              <a:t>Trainee A does not work Friday </a:t>
            </a:r>
          </a:p>
          <a:p>
            <a:pPr marL="0" indent="0">
              <a:buNone/>
            </a:pPr>
            <a:r>
              <a:rPr lang="en-US" dirty="0"/>
              <a:t>as this is a weekday shift.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30960F9-0CA3-FF22-84C0-4529A5BACE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400364"/>
              </p:ext>
            </p:extLst>
          </p:nvPr>
        </p:nvGraphicFramePr>
        <p:xfrm>
          <a:off x="6266192" y="555655"/>
          <a:ext cx="4438650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438650" imgH="5346700" progId="Excel.Sheet.12">
                  <p:embed/>
                </p:oleObj>
              </mc:Choice>
              <mc:Fallback>
                <p:oleObj name="Worksheet" r:id="rId2" imgW="4438650" imgH="53467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30960F9-0CA3-FF22-84C0-4529A5BA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66192" y="555655"/>
                        <a:ext cx="4438650" cy="534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BD41A450-2CD9-E71A-653B-BFAECE24989C}"/>
              </a:ext>
            </a:extLst>
          </p:cNvPr>
          <p:cNvSpPr/>
          <p:nvPr/>
        </p:nvSpPr>
        <p:spPr>
          <a:xfrm>
            <a:off x="5873151" y="5176928"/>
            <a:ext cx="5529532" cy="86273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D739925-AF0F-A4B4-F756-3885DC659AF9}"/>
              </a:ext>
            </a:extLst>
          </p:cNvPr>
          <p:cNvSpPr/>
          <p:nvPr/>
        </p:nvSpPr>
        <p:spPr>
          <a:xfrm>
            <a:off x="5873151" y="1446272"/>
            <a:ext cx="5529532" cy="86273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42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64EB7-4BC1-2F34-4EA8-94B04E78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Weekend slot share: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EED9C-FC18-2ECF-4AB1-12270701C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  <a:p>
            <a:pPr marL="0" indent="0">
              <a:buNone/>
            </a:pPr>
            <a:r>
              <a:rPr lang="en-US" dirty="0"/>
              <a:t>Trainees work single weekend day</a:t>
            </a:r>
          </a:p>
          <a:p>
            <a:pPr marL="0" indent="0">
              <a:buNone/>
            </a:pPr>
            <a:r>
              <a:rPr lang="en-US" dirty="0"/>
              <a:t>Days across both on call weekends.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NOTE THIS OPTION CAN HAVE SIGNIFICANT</a:t>
            </a:r>
            <a:br>
              <a:rPr lang="en-US" dirty="0"/>
            </a:br>
            <a:r>
              <a:rPr lang="en-US" dirty="0"/>
              <a:t>COST IMPLICATIONS FOR TRUSTS AND DEPENDING ON THE</a:t>
            </a:r>
            <a:br>
              <a:rPr lang="en-US" dirty="0"/>
            </a:br>
            <a:r>
              <a:rPr lang="en-US" dirty="0"/>
              <a:t>FREQUENCY BRACKET THIS PUTS THE TRAINEE INTO, THIS</a:t>
            </a:r>
          </a:p>
          <a:p>
            <a:pPr marL="0" indent="0">
              <a:buNone/>
            </a:pPr>
            <a:r>
              <a:rPr lang="en-US" dirty="0"/>
              <a:t>MAY NOT ALWAYS BE POSSIBLE FOR TRUSTS TO </a:t>
            </a:r>
            <a:br>
              <a:rPr lang="en-US" dirty="0"/>
            </a:br>
            <a:r>
              <a:rPr lang="en-US" dirty="0"/>
              <a:t>ACCOMMODATE.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CBD3B2C-56F7-1F88-7C3D-65552A41C5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783476"/>
              </p:ext>
            </p:extLst>
          </p:nvPr>
        </p:nvGraphicFramePr>
        <p:xfrm>
          <a:off x="6852549" y="681037"/>
          <a:ext cx="4438650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438650" imgH="5346700" progId="Excel.Sheet.12">
                  <p:embed/>
                </p:oleObj>
              </mc:Choice>
              <mc:Fallback>
                <p:oleObj name="Worksheet" r:id="rId2" imgW="4438650" imgH="53467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CBD3B2C-56F7-1F88-7C3D-65552A41C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2549" y="681037"/>
                        <a:ext cx="4438650" cy="534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299D27A2-8B6A-A988-BA53-D1F3CCFFF7D9}"/>
              </a:ext>
            </a:extLst>
          </p:cNvPr>
          <p:cNvSpPr/>
          <p:nvPr/>
        </p:nvSpPr>
        <p:spPr>
          <a:xfrm>
            <a:off x="6514142" y="5316747"/>
            <a:ext cx="5115464" cy="871268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D0BD933-44F5-4257-AEA4-474CB8C27674}"/>
              </a:ext>
            </a:extLst>
          </p:cNvPr>
          <p:cNvSpPr/>
          <p:nvPr/>
        </p:nvSpPr>
        <p:spPr>
          <a:xfrm>
            <a:off x="6492815" y="1541253"/>
            <a:ext cx="5115464" cy="871268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864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D8B479-2DAE-932D-D0F8-FD581DAA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up additional hours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07CF2C-7E80-1D71-4893-3484FAB035B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trainees working at 60% in a slot share work 50% of each on call shift and need to make up the additional 10% of on call, they can do this in a number of ways.</a:t>
            </a:r>
          </a:p>
          <a:p>
            <a:endParaRPr lang="en-US" dirty="0"/>
          </a:p>
          <a:p>
            <a:r>
              <a:rPr lang="en-US" dirty="0"/>
              <a:t>It is preferable that doctors make up shifts where there are </a:t>
            </a:r>
            <a:r>
              <a:rPr lang="en-US" dirty="0" err="1"/>
              <a:t>rota</a:t>
            </a:r>
            <a:r>
              <a:rPr lang="en-US" dirty="0"/>
              <a:t> gaps and we would recommend a discussion between the doctor and the department to reach an agreeable arrangement however the following need to apply:</a:t>
            </a:r>
          </a:p>
          <a:p>
            <a:pPr lvl="1"/>
            <a:r>
              <a:rPr lang="en-US" dirty="0"/>
              <a:t>These shifts must NOT occur on a non-working day unless agreed by the doctor in training.</a:t>
            </a:r>
          </a:p>
          <a:p>
            <a:pPr lvl="1"/>
            <a:r>
              <a:rPr lang="en-US" dirty="0"/>
              <a:t>These shifts must not impact upon the doctor’s ability to meet their educational needs</a:t>
            </a:r>
          </a:p>
          <a:p>
            <a:pPr lvl="1"/>
            <a:r>
              <a:rPr lang="en-US" dirty="0"/>
              <a:t>These shifts must be in accordance with standard </a:t>
            </a:r>
            <a:r>
              <a:rPr lang="en-US" dirty="0" err="1"/>
              <a:t>rota</a:t>
            </a:r>
            <a:r>
              <a:rPr lang="en-US" dirty="0"/>
              <a:t> guidance </a:t>
            </a:r>
            <a:r>
              <a:rPr lang="en-US" dirty="0" err="1"/>
              <a:t>e.g</a:t>
            </a:r>
            <a:r>
              <a:rPr lang="en-US" dirty="0"/>
              <a:t> – appropriate rest time between the end of one shift and the start of the next</a:t>
            </a:r>
          </a:p>
          <a:p>
            <a:endParaRPr lang="en-US" dirty="0"/>
          </a:p>
          <a:p>
            <a:r>
              <a:rPr lang="en-US" dirty="0"/>
              <a:t>If this is not possible it may be that the doctor works an additional shift within their normal </a:t>
            </a:r>
            <a:r>
              <a:rPr lang="en-US" dirty="0" err="1"/>
              <a:t>rota</a:t>
            </a:r>
            <a:r>
              <a:rPr lang="en-US" dirty="0"/>
              <a:t> slot and that there are duplicate doctors on that shift.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36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70E2C-0494-75A6-5DC8-32B9370A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Annual Leave and Bank Holiday Calculation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28E1F-5F25-2531-8794-817829613C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9947" y="1560513"/>
            <a:ext cx="11395495" cy="4341812"/>
          </a:xfrm>
        </p:spPr>
        <p:txBody>
          <a:bodyPr>
            <a:normAutofit/>
          </a:bodyPr>
          <a:lstStyle/>
          <a:p>
            <a:r>
              <a:rPr lang="en-US" dirty="0"/>
              <a:t>For trainees with </a:t>
            </a:r>
            <a:r>
              <a:rPr lang="en-US" b="1" dirty="0"/>
              <a:t>less</a:t>
            </a:r>
            <a:r>
              <a:rPr lang="en-US" dirty="0"/>
              <a:t> than 5 years NHS service, annual leave should be calculated as follows:</a:t>
            </a:r>
          </a:p>
          <a:p>
            <a:pPr marL="0" indent="0">
              <a:buNone/>
            </a:pPr>
            <a:r>
              <a:rPr lang="en-US" dirty="0"/>
              <a:t> - 60%: (27 days A/L + 8 days Bank Holiday) x 0.6 = 21 days/year </a:t>
            </a:r>
            <a:r>
              <a:rPr lang="en-US" b="1" dirty="0"/>
              <a:t>or</a:t>
            </a:r>
            <a:r>
              <a:rPr lang="en-US" dirty="0"/>
              <a:t> 10.5 days/6 months</a:t>
            </a:r>
          </a:p>
          <a:p>
            <a:pPr marL="0" indent="0">
              <a:buNone/>
            </a:pPr>
            <a:r>
              <a:rPr lang="en-US" dirty="0"/>
              <a:t> - 80%: (27 days A/L = 8 days Bank Holiday) x 0.6 = 28 days/year </a:t>
            </a:r>
            <a:r>
              <a:rPr lang="en-US" b="1" dirty="0"/>
              <a:t>or</a:t>
            </a:r>
            <a:r>
              <a:rPr lang="en-US" dirty="0"/>
              <a:t> 14 days/6 months</a:t>
            </a:r>
          </a:p>
          <a:p>
            <a:endParaRPr lang="en-US" dirty="0"/>
          </a:p>
          <a:p>
            <a:r>
              <a:rPr lang="en-US" dirty="0"/>
              <a:t>For trainees with </a:t>
            </a:r>
            <a:r>
              <a:rPr lang="en-US" b="1" dirty="0"/>
              <a:t>more</a:t>
            </a:r>
            <a:r>
              <a:rPr lang="en-US" dirty="0"/>
              <a:t> than 5 years NHS service, annual leave should be calculated as follows:</a:t>
            </a:r>
          </a:p>
          <a:p>
            <a:pPr marL="0" indent="0">
              <a:buNone/>
            </a:pPr>
            <a:r>
              <a:rPr lang="en-US" dirty="0"/>
              <a:t> - 60%: (32 days A/L +8 days Bank Holiday) x 0.6 = 24 days/year </a:t>
            </a:r>
            <a:r>
              <a:rPr lang="en-US" b="1" dirty="0"/>
              <a:t>or</a:t>
            </a:r>
            <a:r>
              <a:rPr lang="en-US" dirty="0"/>
              <a:t> 12 days/6months</a:t>
            </a:r>
          </a:p>
          <a:p>
            <a:pPr marL="0" indent="0">
              <a:buNone/>
            </a:pPr>
            <a:r>
              <a:rPr lang="en-US" dirty="0"/>
              <a:t> - 80%: (32 days A/L +8 days Bank Holiday) x 0.8 = 32 days/year </a:t>
            </a:r>
            <a:r>
              <a:rPr lang="en-US" b="1" dirty="0"/>
              <a:t>or</a:t>
            </a:r>
            <a:r>
              <a:rPr lang="en-US" dirty="0"/>
              <a:t> 16 days/6months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56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FD3D-ED15-7B31-DAC5-3F58F5D3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Abbreviations</a:t>
            </a:r>
            <a:endParaRPr lang="en-GB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B88146-C7EF-6676-BA13-7699CA516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48137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30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AC6253-3B2B-25E7-48D4-FD306564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chemeClr val="accent1"/>
                </a:solidFill>
              </a:rPr>
              <a:t>A basic guide to flexible rostering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" name="Content Placeholder 4">
            <a:extLst>
              <a:ext uri="{FF2B5EF4-FFF2-40B4-BE49-F238E27FC236}">
                <a16:creationId xmlns:a16="http://schemas.microsoft.com/office/drawing/2014/main" id="{39CE7CD1-5CBB-AECE-8F3C-FFF0EAD13EFB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45948822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68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330F6403-11BB-440A-81D1-11DAFA7A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GB" dirty="0"/>
              <a:t>Types of Flexible trainees</a:t>
            </a:r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76386ECC-44D1-4D37-AF78-36503EAC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7911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3F48C-BFC1-4227-8BB0-C06C473D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dirty="0"/>
              <a:t>Flexible trainees rota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3C4C9-9778-4A59-9001-6EC6F523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lvl="0" rtl="0"/>
            <a:r>
              <a:rPr lang="en-GB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97314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FB03F3-9A04-4FF3-407B-780EE96DC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Rota Slots in LTFT</a:t>
            </a:r>
            <a:endParaRPr lang="en-GB" sz="44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E7848F-2AF1-6BB7-A637-87124CAB25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81052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969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1B1C25-5708-8895-652F-3C25AD4D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Fixed Non Working Days</a:t>
            </a:r>
            <a:endParaRPr lang="en-GB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2E01C-564C-8B33-15D8-4D0F40115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561083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60% Trainees will be given fixed non-working days for each placement. These may change with each placement rotation – a trainee is not entitled to keep their fixed working days when moving placements. </a:t>
            </a:r>
            <a:r>
              <a:rPr lang="en-US" sz="1600" b="1" dirty="0">
                <a:solidFill>
                  <a:srgbClr val="00B0F0"/>
                </a:solidFill>
              </a:rPr>
              <a:t>We would ask both the trainee and the department to try and be as flexible as possible to ensure adequate </a:t>
            </a:r>
            <a:r>
              <a:rPr lang="en-US" sz="1600" b="1" dirty="0" err="1">
                <a:solidFill>
                  <a:srgbClr val="00B0F0"/>
                </a:solidFill>
              </a:rPr>
              <a:t>rota</a:t>
            </a:r>
            <a:r>
              <a:rPr lang="en-US" sz="1600" b="1" dirty="0">
                <a:solidFill>
                  <a:srgbClr val="00B0F0"/>
                </a:solidFill>
              </a:rPr>
              <a:t> cover whilst accommodating the other responsibilities a trainee may have on non working days</a:t>
            </a:r>
            <a:r>
              <a:rPr lang="en-US" sz="1600" dirty="0">
                <a:solidFill>
                  <a:srgbClr val="00B0F0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80% Trainees do not have to have a fixed non working day, but may wish to have one if they have specific commitments on non-working days (e.g. caring responsibilities, fixed commitment on a NWD). Again these may change with each placement rotation.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A Trainee should not be made to work into or any part of a fixed non-working day without prior agreement of a trainee. </a:t>
            </a:r>
            <a:r>
              <a:rPr lang="en-US" sz="1600" b="1" dirty="0">
                <a:solidFill>
                  <a:srgbClr val="00B0F0"/>
                </a:solidFill>
              </a:rPr>
              <a:t>The assumption should be that a trainee cannot work into their non working day, unless they have stated otherwise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tx1"/>
                </a:solidFill>
              </a:rPr>
              <a:t>See later slides regarding Friday day, </a:t>
            </a:r>
            <a:r>
              <a:rPr lang="en-US" sz="1400" b="1" i="1" dirty="0" err="1">
                <a:solidFill>
                  <a:schemeClr val="tx1"/>
                </a:solidFill>
              </a:rPr>
              <a:t>longday</a:t>
            </a:r>
            <a:r>
              <a:rPr lang="en-US" sz="1400" b="1" i="1" dirty="0">
                <a:solidFill>
                  <a:schemeClr val="tx1"/>
                </a:solidFill>
              </a:rPr>
              <a:t> and night work</a:t>
            </a:r>
            <a:endParaRPr lang="en-GB" sz="1400" b="1" i="1" dirty="0">
              <a:solidFill>
                <a:schemeClr val="tx1"/>
              </a:solidFill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16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779B5-8BA5-4878-CCA9-706047C2D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Fixed Non Working Days within a department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46AE-9B85-F8D5-FD1E-8539B4932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understand it is challenging to accommodate all requests for specific non-working days. </a:t>
            </a:r>
          </a:p>
          <a:p>
            <a:r>
              <a:rPr lang="en-US" dirty="0"/>
              <a:t>At present there is no specific way to decide/allocate non-working days.</a:t>
            </a:r>
          </a:p>
          <a:p>
            <a:r>
              <a:rPr lang="en-US" dirty="0"/>
              <a:t>Whilst some LTFT Trainees will have specific caring/other responsibilities requiring a specific day off it also needs to be </a:t>
            </a:r>
            <a:r>
              <a:rPr lang="en-US" dirty="0" err="1"/>
              <a:t>recognised</a:t>
            </a:r>
            <a:r>
              <a:rPr lang="en-US" dirty="0"/>
              <a:t> that departments need to be able to safely and appropriately staff the </a:t>
            </a:r>
            <a:r>
              <a:rPr lang="en-US" dirty="0" err="1"/>
              <a:t>rota</a:t>
            </a:r>
            <a:r>
              <a:rPr lang="en-US" dirty="0"/>
              <a:t>.</a:t>
            </a:r>
          </a:p>
          <a:p>
            <a:r>
              <a:rPr lang="en-US" dirty="0"/>
              <a:t>For this reason we would advise that both departments and trainees have an open discussion and that both try to be as flexible as possible.</a:t>
            </a:r>
          </a:p>
          <a:p>
            <a:r>
              <a:rPr lang="en-US" dirty="0"/>
              <a:t>These conversations should occur at the earliest available opportunity to be able to make appropriate arrangements if needed.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97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407A8-8299-3B46-6D2B-93A3C4809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Non Working Days and Educational Opportunities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52C7-F25D-1AB9-5976-C7852A88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may be that important educational opportunities fall on non-working days.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Trainees should always work on Wednesdays when there is the monthly protected teaching. Any exception must be discussed with Dr Wilson.</a:t>
            </a:r>
            <a:endParaRPr lang="en-US" b="1" dirty="0"/>
          </a:p>
          <a:p>
            <a:r>
              <a:rPr lang="en-US" dirty="0"/>
              <a:t>It is important that trainees discuss with their educational supervisor to ensure they adequately meet their training needs within a post, and that an agreement is made regarding how to achieve the trainee’s learning needs if opportunities do fall outside of working days.</a:t>
            </a:r>
          </a:p>
          <a:p>
            <a:r>
              <a:rPr lang="en-US" dirty="0"/>
              <a:t>This may be that the trainee agrees to attend a meeting or session with advanced notice so they can make the appropriate arrangements in advance for any caring responsibilities or fixed commitments they may have.</a:t>
            </a:r>
          </a:p>
          <a:p>
            <a:r>
              <a:rPr lang="en-US" dirty="0"/>
              <a:t>In this instance the trainee would also be entitled to time off in lieu for attending any of these sessions.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298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2552</Words>
  <Application>Microsoft Office PowerPoint</Application>
  <PresentationFormat>Widescreen</PresentationFormat>
  <Paragraphs>265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Aptos</vt:lpstr>
      <vt:lpstr>Arial</vt:lpstr>
      <vt:lpstr>Avenir Next LT Pro</vt:lpstr>
      <vt:lpstr>Calibri</vt:lpstr>
      <vt:lpstr>Trebuchet MS</vt:lpstr>
      <vt:lpstr>Wingdings 3</vt:lpstr>
      <vt:lpstr>Facet</vt:lpstr>
      <vt:lpstr>Worksheet</vt:lpstr>
      <vt:lpstr>    Flexible Working: A Guide To Departmental LTFT Rostering For Paediatric Trainees</vt:lpstr>
      <vt:lpstr>How to use this guide</vt:lpstr>
      <vt:lpstr>Abbreviations</vt:lpstr>
      <vt:lpstr>A basic guide to flexible rostering</vt:lpstr>
      <vt:lpstr>Types of Flexible trainees</vt:lpstr>
      <vt:lpstr>Rota Slots in LTFT</vt:lpstr>
      <vt:lpstr>Fixed Non Working Days</vt:lpstr>
      <vt:lpstr>Allocating Fixed Non Working Days within a department</vt:lpstr>
      <vt:lpstr>Fixed Non Working Days and Educational Opportunities</vt:lpstr>
      <vt:lpstr>What a good flexible rota looks like and where to start</vt:lpstr>
      <vt:lpstr>What a good flexible rota looks like and where to start</vt:lpstr>
      <vt:lpstr>A few more guidance steps…</vt:lpstr>
      <vt:lpstr>How to write a LTFT rota</vt:lpstr>
      <vt:lpstr>How to calculate the appropriate number of shifts.</vt:lpstr>
      <vt:lpstr>How to calculate the appropriate number of shifts.</vt:lpstr>
      <vt:lpstr>Friday working</vt:lpstr>
      <vt:lpstr>Worked Examples</vt:lpstr>
      <vt:lpstr>Worked Example 1:</vt:lpstr>
      <vt:lpstr>Worked Example 2:</vt:lpstr>
      <vt:lpstr>Worked example 3:  60% Slot Share</vt:lpstr>
      <vt:lpstr>60% Slot Share – weekend split</vt:lpstr>
      <vt:lpstr>Weekend Slot Share:</vt:lpstr>
      <vt:lpstr>Weekend slot share:</vt:lpstr>
      <vt:lpstr>Making up additional hours</vt:lpstr>
      <vt:lpstr>Annual Leave and Bank Holiday Calculation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LTFT Working: A Guide To Departmental LTFT Rostering For Paediatric Trainees</dc:title>
  <dc:creator>Katherine Molloy</dc:creator>
  <cp:lastModifiedBy>Katherine Molloy</cp:lastModifiedBy>
  <cp:revision>6</cp:revision>
  <dcterms:created xsi:type="dcterms:W3CDTF">2023-10-01T20:06:37Z</dcterms:created>
  <dcterms:modified xsi:type="dcterms:W3CDTF">2024-05-07T20:53:12Z</dcterms:modified>
</cp:coreProperties>
</file>